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4553" r:id="rId2"/>
    <p:sldMasterId id="2147486119" r:id="rId3"/>
    <p:sldMasterId id="2147486131" r:id="rId4"/>
  </p:sldMasterIdLst>
  <p:notesMasterIdLst>
    <p:notesMasterId r:id="rId27"/>
  </p:notesMasterIdLst>
  <p:handoutMasterIdLst>
    <p:handoutMasterId r:id="rId28"/>
  </p:handoutMasterIdLst>
  <p:sldIdLst>
    <p:sldId id="442" r:id="rId5"/>
    <p:sldId id="566" r:id="rId6"/>
    <p:sldId id="510" r:id="rId7"/>
    <p:sldId id="581" r:id="rId8"/>
    <p:sldId id="582" r:id="rId9"/>
    <p:sldId id="535" r:id="rId10"/>
    <p:sldId id="598" r:id="rId11"/>
    <p:sldId id="537" r:id="rId12"/>
    <p:sldId id="577" r:id="rId13"/>
    <p:sldId id="580" r:id="rId14"/>
    <p:sldId id="583" r:id="rId15"/>
    <p:sldId id="592" r:id="rId16"/>
    <p:sldId id="591" r:id="rId17"/>
    <p:sldId id="594" r:id="rId18"/>
    <p:sldId id="595" r:id="rId19"/>
    <p:sldId id="596" r:id="rId20"/>
    <p:sldId id="552" r:id="rId21"/>
    <p:sldId id="562" r:id="rId22"/>
    <p:sldId id="568" r:id="rId23"/>
    <p:sldId id="597" r:id="rId24"/>
    <p:sldId id="550" r:id="rId25"/>
    <p:sldId id="59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213"/>
    <a:srgbClr val="606060"/>
    <a:srgbClr val="008000"/>
    <a:srgbClr val="D2EA84"/>
    <a:srgbClr val="D8EF84"/>
    <a:srgbClr val="82CA3D"/>
    <a:srgbClr val="7F7F7F"/>
    <a:srgbClr val="1E1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0788" autoAdjust="0"/>
  </p:normalViewPr>
  <p:slideViewPr>
    <p:cSldViewPr snapToGrid="0">
      <p:cViewPr varScale="1">
        <p:scale>
          <a:sx n="103" d="100"/>
          <a:sy n="103" d="100"/>
        </p:scale>
        <p:origin x="18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42D1835-B360-474A-BCC6-6EF373A07BA0}" type="datetimeFigureOut">
              <a:rPr lang="en-US"/>
              <a:pPr>
                <a:defRPr/>
              </a:pPr>
              <a:t>1/24/2020</a:t>
            </a:fld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7B35AE4-CC68-4C3C-A17B-6D3B36BEF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0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460965D-0589-49E1-834C-C6DCFBF04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89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Canadian Milling Capacity: 919,000 MT (115,000 in AB); conventional, organic (</a:t>
            </a:r>
            <a:r>
              <a:rPr lang="en-US" dirty="0" err="1"/>
              <a:t>Barrhead</a:t>
            </a:r>
            <a:r>
              <a:rPr lang="en-US" dirty="0"/>
              <a:t>), gluten free (</a:t>
            </a:r>
            <a:r>
              <a:rPr lang="en-US" dirty="0" err="1"/>
              <a:t>Avena</a:t>
            </a:r>
            <a:r>
              <a:rPr lang="en-US" dirty="0"/>
              <a:t>, MGM Seeds)</a:t>
            </a:r>
          </a:p>
          <a:p>
            <a:r>
              <a:rPr lang="en-US" dirty="0"/>
              <a:t>Recent expansions at Grain Millers in SK, new plant NW of Winnipeg planned from Paterson </a:t>
            </a:r>
            <a:r>
              <a:rPr lang="en-US" dirty="0" err="1"/>
              <a:t>GlobalFoods</a:t>
            </a:r>
            <a:r>
              <a:rPr lang="en-US" dirty="0"/>
              <a:t> (250,000 </a:t>
            </a:r>
            <a:r>
              <a:rPr lang="en-US" dirty="0" err="1"/>
              <a:t>tonne</a:t>
            </a:r>
            <a:r>
              <a:rPr lang="en-US" dirty="0"/>
              <a:t> capacity) next to Paterson grain terminal.</a:t>
            </a:r>
          </a:p>
          <a:p>
            <a:r>
              <a:rPr lang="en-US" dirty="0"/>
              <a:t>2017:</a:t>
            </a:r>
          </a:p>
          <a:p>
            <a:r>
              <a:rPr lang="en-US" dirty="0"/>
              <a:t>combined sales of oat and milled oat products were valued at almost $750 million last year  </a:t>
            </a:r>
          </a:p>
          <a:p>
            <a:r>
              <a:rPr lang="en-US" dirty="0"/>
              <a:t>farm-gate sales of oat represent an estimated value of $450 million to growers</a:t>
            </a:r>
          </a:p>
          <a:p>
            <a:r>
              <a:rPr lang="en-US" dirty="0"/>
              <a:t>export  1.6 million </a:t>
            </a:r>
            <a:r>
              <a:rPr lang="en-US" dirty="0" err="1"/>
              <a:t>tonnes</a:t>
            </a:r>
            <a:r>
              <a:rPr lang="en-US" dirty="0"/>
              <a:t>/year</a:t>
            </a:r>
          </a:p>
          <a:p>
            <a:r>
              <a:rPr lang="en-US" dirty="0"/>
              <a:t>94% to US, 2% to Mexico, 2% to Japan</a:t>
            </a:r>
          </a:p>
          <a:p>
            <a:r>
              <a:rPr lang="en-US" dirty="0"/>
              <a:t>Randy </a:t>
            </a:r>
            <a:r>
              <a:rPr lang="en-US" dirty="0" err="1"/>
              <a:t>Strychar</a:t>
            </a:r>
            <a:r>
              <a:rPr lang="en-US" dirty="0"/>
              <a:t> (Oatinformation.com)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60965D-0589-49E1-834C-C6DCFBF048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6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RFV = Digestible Dry Matter/Dry Matter Intake (alfalfa in full bloom = 100)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60965D-0589-49E1-834C-C6DCFBF0487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8F4FA2-AB63-4658-BBD3-CDB358D13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3D5EC0-7034-48C1-942B-85B1F4ED2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9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5644E5-DC25-4596-A837-DC0F9A81B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4443C-591C-49D8-80C2-7D45E8268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69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ECD72-66C1-4E86-90B7-D58F3DC1B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564A-7E7B-4F99-87FD-09F057FCB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3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01D85-1484-4060-8972-7A972515E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63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6625-0A34-4E10-937C-8428BE037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44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0DE8-41A6-4949-AEE5-E1CD286F1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36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C6EA-50C2-4EE0-B763-59AF96927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1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C850-9C83-43EA-A628-342553C7B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05D484-187D-4D1B-9688-D5FD53BDD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95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762EA-0973-476E-86E1-8D5CB5891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589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976F6-275D-435E-A07F-D7E183C54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5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B0CA1-6881-4CE1-ADDC-B18B162AB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50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069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662" y="1524000"/>
            <a:ext cx="381793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823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0A33A0-5F0E-42D6-94E4-28DE2AFAAC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307352-A801-4C22-B07C-7A9FB7E0FA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DBA48A-8F84-415E-AB72-FCA7F9F290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F1E1248-A724-4D38-A816-C8552A09C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161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E2B3F2-C756-4795-A7D0-3236FF9823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18E20C-794A-48C5-BC22-C054FB55AE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56F518-A102-42A9-967E-F04671F44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DB1FD0A-6524-4E10-9BB9-CF7431143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752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546485-0978-4334-B019-D3C01B23D7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3E3FB4-C7AB-4C44-8050-508E28B046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F596ED-D951-41AE-BD14-A2BD008E01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701987F-0587-426A-BFCA-79A6585EF2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889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9EFE-DC19-4D76-AEC5-588758567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7856A-3AD6-4DE7-82F4-F93AA87433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E22E6-26A8-47F9-963A-95BE0B2B8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836B3AB-E312-4C7D-8B44-543A26357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2249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E9FDF1-52FE-4FD5-BE6B-1E89E08544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9DC8D5-56A2-49C1-B2D1-1E9BC74FDE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7E1B78-97D4-41E6-8174-3C5CDD5225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C9C589A-8D98-4E22-A72B-B2E6D3C32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34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2DF1ABF-4A99-4AD3-9C0F-B2D09021C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82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E576A3-7474-47FE-B064-3EEE0A333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F084D-789F-4BE0-AF15-0E0B9D71D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CFBF8A-5F75-4D26-8DC8-025BFF9594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87F83AA-D217-4D5B-B207-BB53E1F98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655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39B12EE-F593-49E3-BD17-E607921C89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D7816F-2C3F-4A04-A185-A27FE9542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E5346C-F9D6-4A96-B806-A4B3670A1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7D04121-9E20-4A20-9C44-283AFC21D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480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426E4-75CA-4BC2-B714-B64850A3D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C7F10-3803-4AA4-B354-B5D1B9BDB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D181D-3F35-4F87-91B0-71C0D0760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C112D56-C548-4C58-A21D-00F243A3F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771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7E094-EB06-4DA9-BD6D-CA6D8B5573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89F3C-7571-40AA-96E2-198CA48CB5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05024-F04C-4E68-8526-94378BFBF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68BFD9D-EA6A-477B-9232-DEA3B15FEB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238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4FF0B9-B35C-4A70-AA48-37692BAC6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2C4C03-D1A1-4D07-B59D-9156E3ECF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F00AA9-A929-4093-8FB4-90581EDC3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CB56116-DA9B-4EAB-857A-470550FC7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079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FEA33C-E3AD-4B64-A533-ED5274F198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6461B-9B72-40E9-84EE-B7B52AE2C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22C968-3FF2-4E7D-A1BB-AD5FD14B6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EE19108-E929-4318-871F-7CD867681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115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7CB04D-C64E-4967-BD4E-D592FBB22C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7B31AE-8500-42B2-8908-B3478205B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4F9448-7A0B-4F03-B076-B6112856DD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81061D6-B57C-404E-885F-CEB1DC8B65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735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6083D-CD5E-42A2-8587-BE8361BD0E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C901CB-8DCD-4257-9D73-D9B8A3211F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A5B23-E25F-4654-B9D0-224506E9C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3224DE2-BE57-4BA1-80D2-94991D967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770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58EF1B-BC52-410F-B60A-18E4412262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8AC294-0A86-4146-9935-6DD31827D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B6AADD-F0DC-4980-A4FC-6DD25ADD1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324AF28-7E96-44F4-8C9E-07D11A60EE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1177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DA768-A8B9-4C7F-9BF2-BDE79AB21D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E0D87-AFAB-4569-A9DC-9D124E7608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BFB44-D575-4603-9D07-C9D7A4BAD6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7F7945-E5B2-43F0-A43F-C7B130D868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6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B3DEB2-C57C-465B-82F5-44744ABED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87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63DE99-A88E-4141-ACC6-01945727D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77F199-4603-4501-887D-1D7F92E0B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6CFD9B-DBBF-468D-A050-AB12AD900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F42986B-532A-4993-81AC-79FBBE1D03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847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339E9FC-FE16-4908-AB84-CD41E8A91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FAB881-F136-4802-9314-3811FB6D9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E55934-10EE-4692-954C-12E167201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643B8E5-E5D5-4594-B259-D5F3E298EF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30FC91-9951-4AC5-84DD-D70D575604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FD094F8-F2FA-4D06-A103-E997BE2824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E7C3C0-6851-4800-B288-C312C38645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BDBD1B8-7C51-406B-921B-DED426966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136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D294B-5BC6-4CB3-9920-D2927B422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C22B3-823B-4286-BAD9-B8A6ADD765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12417-1C1F-4763-9A9F-48554E38D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6C1EFC1-945F-40BA-97ED-9831B977D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0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F53B9-D623-4BAB-A3B9-6C0E2B39C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19B47-78DC-464E-9DB2-F5F1D5115B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B2306-7B9A-4CA9-9CC0-4F48D48304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E752310-DD2E-482A-88E3-DB9055EE6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538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34FCAF-972B-42BA-950E-A287DA4E6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46429D-D268-4BB4-BA7E-56DA0B3C7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E617EF-4673-4702-9050-C525591BA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0551B41-1847-4F1F-A10A-5D329946D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315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00A404-E0C4-4499-87C1-FD2E0FF0E6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7C7B63-7A82-4F7B-926A-6DA615515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2A84C1-9349-4455-9592-2C3C4986F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288334C-89F0-4E68-9C83-4B612B4BF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7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E4399E-C97E-491B-88FE-DAA1A41AD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45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9D73AF-530C-4637-8995-76BE93AB7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2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03CE9E-0E99-4EF6-B267-5559612E7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5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0FC210-AE1D-4A43-8151-8584C12C4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9B0EF9-7567-4B85-ABF9-423145A61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7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DAF8D"/>
            </a:gs>
            <a:gs pos="50000">
              <a:srgbClr val="E5E0D3"/>
            </a:gs>
            <a:gs pos="100000">
              <a:srgbClr val="BDAF8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B64BC9-185F-4B76-A1DC-20FD35CE3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06" r:id="rId1"/>
    <p:sldLayoutId id="2147486107" r:id="rId2"/>
    <p:sldLayoutId id="2147486108" r:id="rId3"/>
    <p:sldLayoutId id="2147486109" r:id="rId4"/>
    <p:sldLayoutId id="2147486110" r:id="rId5"/>
    <p:sldLayoutId id="2147486111" r:id="rId6"/>
    <p:sldLayoutId id="2147486112" r:id="rId7"/>
    <p:sldLayoutId id="2147486113" r:id="rId8"/>
    <p:sldLayoutId id="2147486114" r:id="rId9"/>
    <p:sldLayoutId id="2147486115" r:id="rId10"/>
    <p:sldLayoutId id="21474861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C649EC7-248F-445F-8F3E-11FA9F7D9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5" r:id="rId1"/>
    <p:sldLayoutId id="2147486096" r:id="rId2"/>
    <p:sldLayoutId id="2147486097" r:id="rId3"/>
    <p:sldLayoutId id="2147486098" r:id="rId4"/>
    <p:sldLayoutId id="2147486099" r:id="rId5"/>
    <p:sldLayoutId id="2147486100" r:id="rId6"/>
    <p:sldLayoutId id="2147486101" r:id="rId7"/>
    <p:sldLayoutId id="2147486102" r:id="rId8"/>
    <p:sldLayoutId id="2147486103" r:id="rId9"/>
    <p:sldLayoutId id="2147486104" r:id="rId10"/>
    <p:sldLayoutId id="2147486105" r:id="rId11"/>
    <p:sldLayoutId id="2147486117" r:id="rId12"/>
    <p:sldLayoutId id="21474861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DAF8D"/>
            </a:gs>
            <a:gs pos="50000">
              <a:srgbClr val="E5E0D3"/>
            </a:gs>
            <a:gs pos="100000">
              <a:srgbClr val="BDAF8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035CED4-E19B-4C29-BF6E-427D2F0FE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03A5F5B-0676-444B-9821-916F99EBE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F7B7595-357B-4D6E-B8E2-49E153CC02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079147-CF2D-44EB-BE74-68E7AE8775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E247EE-DC12-4667-A309-2F8A4B95CE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4BC3DD0-EEB9-4629-AFF2-CCB7C6CD3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35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20" r:id="rId1"/>
    <p:sldLayoutId id="2147486121" r:id="rId2"/>
    <p:sldLayoutId id="2147486122" r:id="rId3"/>
    <p:sldLayoutId id="2147486123" r:id="rId4"/>
    <p:sldLayoutId id="2147486124" r:id="rId5"/>
    <p:sldLayoutId id="2147486125" r:id="rId6"/>
    <p:sldLayoutId id="2147486126" r:id="rId7"/>
    <p:sldLayoutId id="2147486127" r:id="rId8"/>
    <p:sldLayoutId id="2147486128" r:id="rId9"/>
    <p:sldLayoutId id="2147486129" r:id="rId10"/>
    <p:sldLayoutId id="21474861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DAF8D"/>
            </a:gs>
            <a:gs pos="50000">
              <a:srgbClr val="E5E0D3"/>
            </a:gs>
            <a:gs pos="100000">
              <a:srgbClr val="BDAF8D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A6FE63D-7A24-4153-AFCE-C7B328B2A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032E72E-B4C2-4F34-9777-445E61D81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75E3DE7-8C11-459E-991F-39A8546D0A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7EEC1A7-B517-42C6-8403-19FB0F98DA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AE0D10D-2CCA-4EF5-9A2C-5079CDE590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67D2456-FFA9-4BCC-A011-C14ACE95E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90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32" r:id="rId1"/>
    <p:sldLayoutId id="2147486133" r:id="rId2"/>
    <p:sldLayoutId id="2147486134" r:id="rId3"/>
    <p:sldLayoutId id="2147486135" r:id="rId4"/>
    <p:sldLayoutId id="2147486136" r:id="rId5"/>
    <p:sldLayoutId id="2147486137" r:id="rId6"/>
    <p:sldLayoutId id="2147486138" r:id="rId7"/>
    <p:sldLayoutId id="2147486139" r:id="rId8"/>
    <p:sldLayoutId id="2147486140" r:id="rId9"/>
    <p:sldLayoutId id="2147486141" r:id="rId10"/>
    <p:sldLayoutId id="2147486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0" y="4973638"/>
            <a:ext cx="891988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4000" dirty="0">
                <a:solidFill>
                  <a:srgbClr val="93B213"/>
                </a:solidFill>
                <a:ea typeface="ＭＳ Ｐゴシック" pitchFamily="34" charset="-128"/>
              </a:rPr>
              <a:t>CDC Oat Varieties: What’s New, On it’s Way and Good for Alberta Producers</a:t>
            </a:r>
            <a:endParaRPr lang="en-US" altLang="en-US" sz="4000" dirty="0">
              <a:solidFill>
                <a:srgbClr val="93B213"/>
              </a:solidFill>
              <a:ea typeface="ＭＳ Ｐゴシック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CA" altLang="en-US" sz="1200" b="1" dirty="0">
              <a:solidFill>
                <a:srgbClr val="7F7F7F"/>
              </a:solidFill>
              <a:ea typeface="ＭＳ Ｐゴシック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000" dirty="0">
                <a:solidFill>
                  <a:srgbClr val="606060"/>
                </a:solidFill>
                <a:ea typeface="ＭＳ Ｐゴシック" pitchFamily="34" charset="-128"/>
              </a:rPr>
              <a:t>A.D. Beattie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000" dirty="0">
                <a:solidFill>
                  <a:srgbClr val="606060"/>
                </a:solidFill>
                <a:ea typeface="ＭＳ Ｐゴシック" pitchFamily="34" charset="-128"/>
              </a:rPr>
              <a:t>Crop Development Centre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2000" dirty="0">
                <a:solidFill>
                  <a:srgbClr val="606060"/>
                </a:solidFill>
                <a:ea typeface="ＭＳ Ｐゴシック" pitchFamily="34" charset="-128"/>
              </a:rPr>
              <a:t>University of Saskatchewan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606060"/>
              </a:solidFill>
              <a:ea typeface="ＭＳ Ｐゴシック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600" dirty="0">
                <a:solidFill>
                  <a:srgbClr val="606060"/>
                </a:solidFill>
                <a:ea typeface="ＭＳ Ｐゴシック" pitchFamily="34" charset="-128"/>
              </a:rPr>
              <a:t>Edmonton, AB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1600" dirty="0">
                <a:solidFill>
                  <a:srgbClr val="606060"/>
                </a:solidFill>
                <a:ea typeface="ＭＳ Ｐゴシック" pitchFamily="34" charset="-128"/>
              </a:rPr>
              <a:t>January 27, 2020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7F7F7F"/>
              </a:solidFill>
              <a:ea typeface="ＭＳ Ｐゴシック" pitchFamily="34" charset="-128"/>
            </a:endParaRPr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161925" y="6403975"/>
            <a:ext cx="446088" cy="309563"/>
            <a:chOff x="809474" y="6176128"/>
            <a:chExt cx="446400" cy="309600"/>
          </a:xfrm>
        </p:grpSpPr>
        <p:sp>
          <p:nvSpPr>
            <p:cNvPr id="6" name="Rectangle 5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/>
            </a:p>
          </p:txBody>
        </p:sp>
      </p:grp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6380163"/>
            <a:ext cx="14859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8"/>
          <a:stretch>
            <a:fillRect/>
          </a:stretch>
        </p:blipFill>
        <p:spPr bwMode="auto">
          <a:xfrm>
            <a:off x="0" y="0"/>
            <a:ext cx="9144000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28" name="Rectangle 5"/>
          <p:cNvSpPr txBox="1">
            <a:spLocks noChangeArrowheads="1"/>
          </p:cNvSpPr>
          <p:nvPr/>
        </p:nvSpPr>
        <p:spPr bwMode="auto">
          <a:xfrm>
            <a:off x="385763" y="4810316"/>
            <a:ext cx="85931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CDC Skye (OT2069/SA070860):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Very good lodging resistance, R to crown rust and smut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White hulled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Marketing rights to </a:t>
            </a:r>
            <a:r>
              <a:rPr lang="en-US" altLang="en-US" sz="2400" dirty="0" err="1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SeCan</a:t>
            </a:r>
            <a:endParaRPr lang="en-US" altLang="en-US" sz="2400" dirty="0">
              <a:solidFill>
                <a:srgbClr val="606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5842" name="Rectangle 4"/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93B21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CDC Skye (2018)</a:t>
            </a:r>
          </a:p>
        </p:txBody>
      </p:sp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35844" name="Group 13"/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879894" y="1273969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A2A42E6-EA1B-4FFE-8467-BAD254AFB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911441"/>
              </p:ext>
            </p:extLst>
          </p:nvPr>
        </p:nvGraphicFramePr>
        <p:xfrm>
          <a:off x="331694" y="1485900"/>
          <a:ext cx="8355105" cy="1325562"/>
        </p:xfrm>
        <a:graphic>
          <a:graphicData uri="http://schemas.openxmlformats.org/drawingml/2006/table">
            <a:tbl>
              <a:tblPr/>
              <a:tblGrid>
                <a:gridCol w="1074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76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19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47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47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48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3199">
                <a:tc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Yield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Yield as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Days to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Days to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Height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Lodging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Test Weight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Kernel Weight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Plump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Thins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Entry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(Kg/Ha)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Dan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Head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Maturity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(cm)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(1-9)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(Kg/HL)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(g/1000k)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(&gt;5.5/64”)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(&lt;5/64”)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en-CA" sz="1200" b="1" i="0" u="none" strike="noStrike" dirty="0" err="1">
                          <a:effectLst/>
                          <a:latin typeface="Arial"/>
                        </a:rPr>
                        <a:t>Groat</a:t>
                      </a:r>
                      <a:endParaRPr lang="en-CA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CDC Dancer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6368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108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4.0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55.0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38.5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92.9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1.2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76.0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 Morgan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7158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112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54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105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3.1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53.6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40.6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89.4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1.8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71.7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Leggett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6503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102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3.9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55.0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38.5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89.8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1.6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74.6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CDC Skye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7051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111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98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104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2.6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54.3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38.8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91.4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2.2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75.9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F023395A-4EC7-43AB-B8EB-093AAAFF6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972477"/>
              </p:ext>
            </p:extLst>
          </p:nvPr>
        </p:nvGraphicFramePr>
        <p:xfrm>
          <a:off x="1052074" y="3065463"/>
          <a:ext cx="6953250" cy="1446395"/>
        </p:xfrm>
        <a:graphic>
          <a:graphicData uri="http://schemas.openxmlformats.org/drawingml/2006/table">
            <a:tbl>
              <a:tblPr/>
              <a:tblGrid>
                <a:gridCol w="116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0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8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9115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Entry</a:t>
                      </a:r>
                    </a:p>
                  </a:txBody>
                  <a:tcPr marL="7390" marR="7390" marT="7384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Protein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Oil</a:t>
                      </a:r>
                      <a:endParaRPr kumimoji="0" lang="en-CA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β-Glucan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TDF</a:t>
                      </a:r>
                      <a:endParaRPr kumimoji="0" lang="en-CA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2017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2017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</a:t>
                      </a:r>
                      <a:endParaRPr kumimoji="0" lang="en-CA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2017</a:t>
                      </a:r>
                      <a:endParaRPr kumimoji="0" lang="en-CA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Mean</a:t>
                      </a:r>
                      <a:endParaRPr kumimoji="0" lang="en-CA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</a:t>
                      </a:r>
                      <a:endParaRPr kumimoji="0" lang="en-CA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CDC Dancer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14.7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14.9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6.6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6.2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4.7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4.4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4.5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8.6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 Morgan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14.8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15.2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6.5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6.0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4.6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4.3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4.5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8.9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Leggett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17.7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17.4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7.1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7.4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5.3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5.2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5.2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9.6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CDC Skye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16.1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15.8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7.2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6.9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5.5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5.3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5.4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9.7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93B21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2020 2</a:t>
            </a:r>
            <a:r>
              <a:rPr lang="en-US" altLang="en-US" sz="4000" baseline="30000" dirty="0">
                <a:solidFill>
                  <a:srgbClr val="93B21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nd</a:t>
            </a:r>
            <a:r>
              <a:rPr lang="en-US" altLang="en-US" sz="4000" dirty="0">
                <a:solidFill>
                  <a:srgbClr val="93B21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Year WCORT</a:t>
            </a:r>
          </a:p>
        </p:txBody>
      </p:sp>
      <p:grpSp>
        <p:nvGrpSpPr>
          <p:cNvPr id="36867" name="Group 5"/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36868" name="Group 13"/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879894" y="1273969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00" name="Rectangle 5"/>
          <p:cNvSpPr txBox="1">
            <a:spLocks noChangeArrowheads="1"/>
          </p:cNvSpPr>
          <p:nvPr/>
        </p:nvSpPr>
        <p:spPr bwMode="auto">
          <a:xfrm>
            <a:off x="385763" y="5357162"/>
            <a:ext cx="8593137" cy="149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OT3112 and OT3113 (OT3068/CS Camden):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Very good lodging resistance, short, R to crown rust and smut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White hulled milling oat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E277D6D-68F7-4A0C-BB04-F86A45502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25872"/>
              </p:ext>
            </p:extLst>
          </p:nvPr>
        </p:nvGraphicFramePr>
        <p:xfrm>
          <a:off x="331694" y="1485900"/>
          <a:ext cx="8355105" cy="1723277"/>
        </p:xfrm>
        <a:graphic>
          <a:graphicData uri="http://schemas.openxmlformats.org/drawingml/2006/table">
            <a:tbl>
              <a:tblPr/>
              <a:tblGrid>
                <a:gridCol w="1074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76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19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47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47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48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3199">
                <a:tc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Yield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Yield as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Days to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Days to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Height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Lodging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Test Weight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Kernel Weight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Plump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Thins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Entry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(Kg/Ha)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Dan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Head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Maturity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(cm)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(1-9)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(Kg/HL)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(g/1000k)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(&gt;5.5/64”)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(&lt;5/64”)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en-CA" sz="1200" b="1" i="0" u="none" strike="noStrike" dirty="0" err="1">
                          <a:effectLst/>
                          <a:latin typeface="Arial"/>
                        </a:rPr>
                        <a:t>Groat</a:t>
                      </a:r>
                      <a:endParaRPr lang="en-CA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CDC Dancer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 Morgan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 Camden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OT3112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3820591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OT3113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46134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7C1B75F-6A27-4225-A839-217D60C29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40164"/>
              </p:ext>
            </p:extLst>
          </p:nvPr>
        </p:nvGraphicFramePr>
        <p:xfrm>
          <a:off x="2450569" y="3334406"/>
          <a:ext cx="3568867" cy="1869305"/>
        </p:xfrm>
        <a:graphic>
          <a:graphicData uri="http://schemas.openxmlformats.org/drawingml/2006/table">
            <a:tbl>
              <a:tblPr/>
              <a:tblGrid>
                <a:gridCol w="116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9115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Entry</a:t>
                      </a:r>
                    </a:p>
                  </a:txBody>
                  <a:tcPr marL="7390" marR="7390" marT="7384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Protein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</a:t>
                      </a: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Times New Roman" pitchFamily="18" charset="0"/>
                        </a:rPr>
                        <a:t>β-Glucan</a:t>
                      </a:r>
                      <a:endParaRPr kumimoji="0" lang="en-CA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2019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2019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2019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77" marR="68577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CDC Dancer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 Morgan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Summit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CS Camden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OT3112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472682"/>
                  </a:ext>
                </a:extLst>
              </a:tr>
              <a:tr h="182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OT3113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7457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93B21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AB Seed Guide (2020)</a:t>
            </a:r>
          </a:p>
        </p:txBody>
      </p:sp>
      <p:grpSp>
        <p:nvGrpSpPr>
          <p:cNvPr id="56323" name="Group 5"/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56324" name="Group 13"/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879894" y="1273969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E51F439-2357-4ADF-9705-DA121C649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59" y="1326056"/>
            <a:ext cx="6902127" cy="54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86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93B21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SK Seed Guide (2020)</a:t>
            </a:r>
          </a:p>
        </p:txBody>
      </p:sp>
      <p:grpSp>
        <p:nvGrpSpPr>
          <p:cNvPr id="55299" name="Group 5"/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55300" name="Group 13"/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879894" y="1273969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4ACC4FB-52C2-4AAC-B59A-3D2C26322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38" y="1318116"/>
            <a:ext cx="7680791" cy="541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3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93B21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CDC Forage Trials</a:t>
            </a:r>
          </a:p>
        </p:txBody>
      </p:sp>
      <p:grpSp>
        <p:nvGrpSpPr>
          <p:cNvPr id="59395" name="Group 5"/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59396" name="Group 13"/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879894" y="1273969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FDF1781-2B34-48A6-A01F-4BC7CC89B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409038"/>
              </p:ext>
            </p:extLst>
          </p:nvPr>
        </p:nvGraphicFramePr>
        <p:xfrm>
          <a:off x="98494" y="2043467"/>
          <a:ext cx="8946894" cy="3294450"/>
        </p:xfrm>
        <a:graphic>
          <a:graphicData uri="http://schemas.openxmlformats.org/drawingml/2006/table">
            <a:tbl>
              <a:tblPr/>
              <a:tblGrid>
                <a:gridCol w="1048988">
                  <a:extLst>
                    <a:ext uri="{9D8B030D-6E8A-4147-A177-3AD203B41FA5}">
                      <a16:colId xmlns:a16="http://schemas.microsoft.com/office/drawing/2014/main" val="1610034783"/>
                    </a:ext>
                  </a:extLst>
                </a:gridCol>
                <a:gridCol w="1712259">
                  <a:extLst>
                    <a:ext uri="{9D8B030D-6E8A-4147-A177-3AD203B41FA5}">
                      <a16:colId xmlns:a16="http://schemas.microsoft.com/office/drawing/2014/main" val="1478329747"/>
                    </a:ext>
                  </a:extLst>
                </a:gridCol>
                <a:gridCol w="717177">
                  <a:extLst>
                    <a:ext uri="{9D8B030D-6E8A-4147-A177-3AD203B41FA5}">
                      <a16:colId xmlns:a16="http://schemas.microsoft.com/office/drawing/2014/main" val="1183123246"/>
                    </a:ext>
                  </a:extLst>
                </a:gridCol>
                <a:gridCol w="537882">
                  <a:extLst>
                    <a:ext uri="{9D8B030D-6E8A-4147-A177-3AD203B41FA5}">
                      <a16:colId xmlns:a16="http://schemas.microsoft.com/office/drawing/2014/main" val="172359595"/>
                    </a:ext>
                  </a:extLst>
                </a:gridCol>
                <a:gridCol w="591671">
                  <a:extLst>
                    <a:ext uri="{9D8B030D-6E8A-4147-A177-3AD203B41FA5}">
                      <a16:colId xmlns:a16="http://schemas.microsoft.com/office/drawing/2014/main" val="482263000"/>
                    </a:ext>
                  </a:extLst>
                </a:gridCol>
                <a:gridCol w="604787">
                  <a:extLst>
                    <a:ext uri="{9D8B030D-6E8A-4147-A177-3AD203B41FA5}">
                      <a16:colId xmlns:a16="http://schemas.microsoft.com/office/drawing/2014/main" val="4028897195"/>
                    </a:ext>
                  </a:extLst>
                </a:gridCol>
                <a:gridCol w="453048">
                  <a:extLst>
                    <a:ext uri="{9D8B030D-6E8A-4147-A177-3AD203B41FA5}">
                      <a16:colId xmlns:a16="http://schemas.microsoft.com/office/drawing/2014/main" val="1132210286"/>
                    </a:ext>
                  </a:extLst>
                </a:gridCol>
                <a:gridCol w="484094">
                  <a:extLst>
                    <a:ext uri="{9D8B030D-6E8A-4147-A177-3AD203B41FA5}">
                      <a16:colId xmlns:a16="http://schemas.microsoft.com/office/drawing/2014/main" val="3344073114"/>
                    </a:ext>
                  </a:extLst>
                </a:gridCol>
                <a:gridCol w="590588">
                  <a:extLst>
                    <a:ext uri="{9D8B030D-6E8A-4147-A177-3AD203B41FA5}">
                      <a16:colId xmlns:a16="http://schemas.microsoft.com/office/drawing/2014/main" val="2718707424"/>
                    </a:ext>
                  </a:extLst>
                </a:gridCol>
                <a:gridCol w="682400">
                  <a:extLst>
                    <a:ext uri="{9D8B030D-6E8A-4147-A177-3AD203B41FA5}">
                      <a16:colId xmlns:a16="http://schemas.microsoft.com/office/drawing/2014/main" val="1180897676"/>
                    </a:ext>
                  </a:extLst>
                </a:gridCol>
                <a:gridCol w="555812">
                  <a:extLst>
                    <a:ext uri="{9D8B030D-6E8A-4147-A177-3AD203B41FA5}">
                      <a16:colId xmlns:a16="http://schemas.microsoft.com/office/drawing/2014/main" val="982945888"/>
                    </a:ext>
                  </a:extLst>
                </a:gridCol>
                <a:gridCol w="439271">
                  <a:extLst>
                    <a:ext uri="{9D8B030D-6E8A-4147-A177-3AD203B41FA5}">
                      <a16:colId xmlns:a16="http://schemas.microsoft.com/office/drawing/2014/main" val="3554500301"/>
                    </a:ext>
                  </a:extLst>
                </a:gridCol>
                <a:gridCol w="528917">
                  <a:extLst>
                    <a:ext uri="{9D8B030D-6E8A-4147-A177-3AD203B41FA5}">
                      <a16:colId xmlns:a16="http://schemas.microsoft.com/office/drawing/2014/main" val="3523674149"/>
                    </a:ext>
                  </a:extLst>
                </a:gridCol>
              </a:tblGrid>
              <a:tr h="302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DM Yld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DM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Height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Days to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NDF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ADF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Protein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NDFD 30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Starch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RFV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Tahoma" panose="020B0604030504040204" pitchFamily="34" charset="0"/>
                        </a:rPr>
                        <a:t>Crown Rust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42070"/>
                  </a:ext>
                </a:extLst>
              </a:tr>
              <a:tr h="155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Name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Tahoma" panose="020B0604030504040204" pitchFamily="34" charset="0"/>
                        </a:rPr>
                        <a:t>Pedigree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as % Baler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(cm)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Head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Tahoma" panose="020B0604030504040204" pitchFamily="34" charset="0"/>
                        </a:rPr>
                        <a:t>(1-9)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918995"/>
                  </a:ext>
                </a:extLst>
              </a:tr>
              <a:tr h="2035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640771"/>
                  </a:ext>
                </a:extLst>
              </a:tr>
              <a:tr h="19722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CDC Baler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46.3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E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88.7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54.2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53.3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32.8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9.1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29.6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20.5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121.0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524454"/>
                  </a:ext>
                </a:extLst>
              </a:tr>
              <a:tr h="20618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CDC Haymaker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104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F1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47.5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85.2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F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51.8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55.7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33.8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31.8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18.2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8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113.5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753697"/>
                  </a:ext>
                </a:extLst>
              </a:tr>
              <a:tr h="155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CDC Weaver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99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3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46.0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85.9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51.8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E9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51.9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33.6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D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8.4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30.1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17.2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121.5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805227"/>
                  </a:ext>
                </a:extLst>
              </a:tr>
              <a:tr h="155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CDC Arborg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97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8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52.9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B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83.5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49.8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52.2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32.9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8.7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32.9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18.6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2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121.5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742444"/>
                  </a:ext>
                </a:extLst>
              </a:tr>
              <a:tr h="155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CDC Nasser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96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44.4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89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86.5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6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51.5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48.9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DA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30.6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9.4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C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37.6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DC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19.7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131.5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E3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3331163"/>
                  </a:ext>
                </a:extLst>
              </a:tr>
              <a:tr h="155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SA141693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SA091901/SA080058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100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D5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46.5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93.2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ACE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54.5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52.0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33.3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3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8.0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7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25.7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20.2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F1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122.5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593921"/>
                  </a:ext>
                </a:extLst>
              </a:tr>
              <a:tr h="155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SA141705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SA091901/SA080058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96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B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46.9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90.0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53.0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51.2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1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29.7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CF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9.5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28.3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20.2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130.5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629205"/>
                  </a:ext>
                </a:extLst>
              </a:tr>
              <a:tr h="155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SA150929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SA060078/SA081598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46.6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88.7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53.5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53.3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32.5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8.4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DA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36.8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E1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19.8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F8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118.5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4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9CD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001714"/>
                  </a:ext>
                </a:extLst>
              </a:tr>
              <a:tr h="155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SA150938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SA060078/SA081598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98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E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47.5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81.4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51.5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3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46.1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28.5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9.2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4D2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32.9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23.4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145.5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2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080123"/>
                  </a:ext>
                </a:extLst>
              </a:tr>
              <a:tr h="155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SA152278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SA060078/CDC Haymaker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107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EA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45.9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9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93.1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CCF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53.0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52.7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33.5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C5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8.6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30.3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18.8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119.0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E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89432"/>
                  </a:ext>
                </a:extLst>
              </a:tr>
              <a:tr h="1554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SA152324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SA060078/CDC Haymaker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103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45.8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93.0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0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53.5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6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51.4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31.2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9.1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D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43.3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20.8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126.5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761088"/>
                  </a:ext>
                </a:extLst>
              </a:tr>
              <a:tr h="203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SA161744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Tahoma" panose="020B0604030504040204" pitchFamily="34" charset="0"/>
                        </a:rPr>
                        <a:t>SA080051/CDC Morrison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112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2D8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48.9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E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93.6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9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52.3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52.9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32.6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8.0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7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30.0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D6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19.9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123.5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F7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10975"/>
                  </a:ext>
                </a:extLst>
              </a:tr>
              <a:tr h="21515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SA161756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effectLst/>
                          <a:latin typeface="Tahoma" panose="020B0604030504040204" pitchFamily="34" charset="0"/>
                        </a:rPr>
                        <a:t>SA080051/CDC Morrison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111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A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44.3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94.5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52.5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54.2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8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33.1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1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7.9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31.5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18.8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Tahoma" panose="020B0604030504040204" pitchFamily="34" charset="0"/>
                        </a:rPr>
                        <a:t>116.5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0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8100" marR="8100" marT="8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464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06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93B21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Oat Research</a:t>
            </a:r>
          </a:p>
        </p:txBody>
      </p:sp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37892" name="Group 13"/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879894" y="1237456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4" name="Rectangle 5"/>
          <p:cNvSpPr txBox="1">
            <a:spLocks noChangeArrowheads="1"/>
          </p:cNvSpPr>
          <p:nvPr/>
        </p:nvSpPr>
        <p:spPr bwMode="auto">
          <a:xfrm>
            <a:off x="685800" y="1644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Crown rust gene mapping (ADF/POGA)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Collaboration with </a:t>
            </a:r>
            <a:r>
              <a:rPr lang="en-CA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J. Mitchell Fetch, C. McCartney, J. Menzies, Kathy Klos (Aberdeen, ID)</a:t>
            </a:r>
            <a:endParaRPr lang="en-US" altLang="en-US" sz="2400" dirty="0">
              <a:solidFill>
                <a:srgbClr val="606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Map new and previously described Pc genes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Work started on Pc40, Pc46, Pc62, Pc98</a:t>
            </a:r>
          </a:p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endParaRPr lang="en-US" altLang="en-US" sz="2800" dirty="0">
              <a:solidFill>
                <a:srgbClr val="606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Beta-glucan markers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High beta-glucan derived from CDC Morrison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Collaboration with J. Mitchell Fetch and C. McCartney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Field trials from 2016-18 at 3 locations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Beta-glucan analysis at CDC</a:t>
            </a:r>
          </a:p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endParaRPr lang="en-US" altLang="en-US" sz="2800" dirty="0">
              <a:solidFill>
                <a:srgbClr val="606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5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93B21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Oat Research</a:t>
            </a:r>
          </a:p>
        </p:txBody>
      </p:sp>
      <p:grpSp>
        <p:nvGrpSpPr>
          <p:cNvPr id="37891" name="Group 5"/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37892" name="Group 13"/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879894" y="1237456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4" name="Rectangle 5"/>
          <p:cNvSpPr txBox="1">
            <a:spLocks noChangeArrowheads="1"/>
          </p:cNvSpPr>
          <p:nvPr/>
        </p:nvSpPr>
        <p:spPr bwMode="auto">
          <a:xfrm>
            <a:off x="685800" y="1644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Oat leaf blotch (</a:t>
            </a:r>
            <a:r>
              <a:rPr lang="en-US" altLang="en-US" sz="2800" dirty="0" err="1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Pyrenophora</a:t>
            </a:r>
            <a:r>
              <a:rPr lang="en-US" altLang="en-US" sz="28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 study:</a:t>
            </a:r>
          </a:p>
          <a:p>
            <a:pPr lvl="1" algn="just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CA" altLang="en-US" sz="2400" i="1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P. </a:t>
            </a:r>
            <a:r>
              <a:rPr lang="en-CA" altLang="en-US" sz="2400" i="1" dirty="0" err="1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avenae</a:t>
            </a:r>
            <a:r>
              <a:rPr lang="en-CA" altLang="en-US" sz="2400" i="1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CA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is the most prevalent oat leaf pathogen, followed by </a:t>
            </a:r>
            <a:r>
              <a:rPr lang="en-CA" altLang="en-US" sz="2400" i="1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C. </a:t>
            </a:r>
            <a:r>
              <a:rPr lang="en-CA" altLang="en-US" sz="2400" i="1" dirty="0" err="1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sativus</a:t>
            </a:r>
            <a:endParaRPr lang="en-CA" altLang="en-US" sz="2400" i="1" dirty="0">
              <a:solidFill>
                <a:srgbClr val="606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1" algn="just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CA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isolates of </a:t>
            </a:r>
            <a:r>
              <a:rPr lang="en-CA" altLang="en-US" sz="2400" i="1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P. </a:t>
            </a:r>
            <a:r>
              <a:rPr lang="en-CA" altLang="en-US" sz="2400" i="1" dirty="0" err="1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avenae</a:t>
            </a:r>
            <a:r>
              <a:rPr lang="en-CA" altLang="en-US" sz="2400" i="1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CA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display a range in virulence phenotypes</a:t>
            </a:r>
          </a:p>
          <a:p>
            <a:pPr lvl="1" algn="just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CA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resistant oat germplasm, such as OT3011, 96-21Cn19, ND061868 and Ave117.02, was identified</a:t>
            </a:r>
          </a:p>
          <a:p>
            <a:pPr lvl="1" algn="just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CA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major resistance QTL explaining 63-83% of the phenotypic variation for 4 </a:t>
            </a:r>
            <a:r>
              <a:rPr lang="en-CA" altLang="en-US" sz="2400" i="1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P. </a:t>
            </a:r>
            <a:r>
              <a:rPr lang="en-CA" altLang="en-US" sz="2400" i="1" dirty="0" err="1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avenae</a:t>
            </a:r>
            <a:r>
              <a:rPr lang="en-CA" altLang="en-US" sz="2400" i="1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CA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isolates was identified from OT3011 and AC Ass/S42 </a:t>
            </a:r>
            <a:endParaRPr lang="en-US" altLang="en-US" sz="2800" dirty="0">
              <a:solidFill>
                <a:srgbClr val="606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9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5">
            <a:extLst>
              <a:ext uri="{FF2B5EF4-FFF2-40B4-BE49-F238E27FC236}">
                <a16:creationId xmlns:a16="http://schemas.microsoft.com/office/drawing/2014/main" id="{DDBB0E25-DAD1-4B5E-AA77-89EAE629B615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6730B7-EB7D-4EA1-920D-9C141B741354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D31CB7-6C22-4B90-8192-4650EC070EE2}"/>
                </a:ext>
              </a:extLst>
            </p:cNvPr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4751D6-C7F2-4698-AD96-371379191BEA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6D6E67-8ABE-435B-B17A-545E1DADE2F8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036886-1661-4FF3-8981-A2DB91674545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AB09BC-654F-46DD-A41D-ECE17CBBF6B1}"/>
                </a:ext>
              </a:extLst>
            </p:cNvPr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3392B5-30BF-464D-8D3A-DD51D9805D28}"/>
                </a:ext>
              </a:extLst>
            </p:cNvPr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27651" name="Group 13">
            <a:extLst>
              <a:ext uri="{FF2B5EF4-FFF2-40B4-BE49-F238E27FC236}">
                <a16:creationId xmlns:a16="http://schemas.microsoft.com/office/drawing/2014/main" id="{14223592-E14E-4AB3-B516-B8527A1E5338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2DCA0A-2411-4BF9-8D90-657333816F61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3748FCF-B4FA-4571-A05B-E08FB6645FC2}"/>
                </a:ext>
              </a:extLst>
            </p:cNvPr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90EC3D-C464-48B1-8C68-258A693DC3A8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505984F-B658-432B-B5D5-6BBE04D931BC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F3C0A6-3E85-43CE-9444-4AE339FB9837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060E95-A5E8-4FB0-B00A-74BD7D122E3E}"/>
                </a:ext>
              </a:extLst>
            </p:cNvPr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21FDF64-A599-4F7A-894C-8BF17E04696F}"/>
                </a:ext>
              </a:extLst>
            </p:cNvPr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0E6DD9-2A69-47A4-A2E3-6F501E764585}"/>
              </a:ext>
            </a:extLst>
          </p:cNvPr>
          <p:cNvCxnSpPr/>
          <p:nvPr/>
        </p:nvCxnSpPr>
        <p:spPr bwMode="auto">
          <a:xfrm>
            <a:off x="879894" y="1286669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53" name="Rectangle 4">
            <a:extLst>
              <a:ext uri="{FF2B5EF4-FFF2-40B4-BE49-F238E27FC236}">
                <a16:creationId xmlns:a16="http://schemas.microsoft.com/office/drawing/2014/main" id="{9218AE54-A859-4FD8-9DDE-5A6DBE672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3B2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Mapping Leaf Blotch Resistance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FC171B-516D-44D0-A132-E788696B0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573" y="1387476"/>
            <a:ext cx="860560" cy="53117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A52B1F3-2ECE-4C35-9C71-62339038B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390" y="1387476"/>
            <a:ext cx="828785" cy="53117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A6ED9E-25DC-4D71-A7EA-8AC6048ECD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r="1" b="345"/>
          <a:stretch/>
        </p:blipFill>
        <p:spPr>
          <a:xfrm>
            <a:off x="726141" y="2238376"/>
            <a:ext cx="5885496" cy="39920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>
            <a:extLst>
              <a:ext uri="{FF2B5EF4-FFF2-40B4-BE49-F238E27FC236}">
                <a16:creationId xmlns:a16="http://schemas.microsoft.com/office/drawing/2014/main" id="{395FA5ED-D5FD-41E0-BD6A-725E3FCDA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93B2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Recommended Lists</a:t>
            </a:r>
          </a:p>
        </p:txBody>
      </p:sp>
      <p:grpSp>
        <p:nvGrpSpPr>
          <p:cNvPr id="63491" name="Group 5">
            <a:extLst>
              <a:ext uri="{FF2B5EF4-FFF2-40B4-BE49-F238E27FC236}">
                <a16:creationId xmlns:a16="http://schemas.microsoft.com/office/drawing/2014/main" id="{507B59B4-CFDC-41AF-9CBD-2B3B2D552885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A067EF-BEA7-4E4A-B83E-B62329F0DF01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AE605E-713E-4761-A554-34B6DD2AA80D}"/>
                </a:ext>
              </a:extLst>
            </p:cNvPr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002ABA-1353-49C3-A96C-FA83E30B3D0E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FAE5C3-DE78-4B58-A32A-70986D29049B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A98789-136F-45FD-B8DB-115610AD51A6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BBFBF14-153C-4D52-A09D-E82F842DDC90}"/>
                </a:ext>
              </a:extLst>
            </p:cNvPr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25F5E6-BFF7-4524-B7C8-0CBFC05B4640}"/>
                </a:ext>
              </a:extLst>
            </p:cNvPr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63492" name="Group 13">
            <a:extLst>
              <a:ext uri="{FF2B5EF4-FFF2-40B4-BE49-F238E27FC236}">
                <a16:creationId xmlns:a16="http://schemas.microsoft.com/office/drawing/2014/main" id="{3DC77A9F-28B6-4A3D-B706-EEE7914730EE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D4FEEFA-8CA3-4524-8658-849C3606BDF8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FC7A16-8546-419A-9DA3-E1E743781692}"/>
                </a:ext>
              </a:extLst>
            </p:cNvPr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0BE401-D9DD-4D82-A99A-EA3DB1D4E68D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1A62E8D-0549-48B3-8E9D-7E7ECA192EB1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BE049B-DB6A-4934-AB22-296F390FE80B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B3BD7AC-81A8-418E-A612-A6A9D5FD09E4}"/>
                </a:ext>
              </a:extLst>
            </p:cNvPr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D2280B-02D6-4381-8F70-EE961FF1F17F}"/>
                </a:ext>
              </a:extLst>
            </p:cNvPr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D57450-C7E3-4DB6-A6C0-7788E298E47E}"/>
              </a:ext>
            </a:extLst>
          </p:cNvPr>
          <p:cNvCxnSpPr/>
          <p:nvPr/>
        </p:nvCxnSpPr>
        <p:spPr bwMode="auto">
          <a:xfrm>
            <a:off x="879894" y="1273969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C7383D3-17D9-4B67-A906-41E46DEFE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1344099"/>
            <a:ext cx="5271247" cy="549861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>
            <a:extLst>
              <a:ext uri="{FF2B5EF4-FFF2-40B4-BE49-F238E27FC236}">
                <a16:creationId xmlns:a16="http://schemas.microsoft.com/office/drawing/2014/main" id="{C7B492E5-DBC4-4363-AF96-8638DD586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93B2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Certified Seed - Royalties</a:t>
            </a:r>
          </a:p>
        </p:txBody>
      </p:sp>
      <p:grpSp>
        <p:nvGrpSpPr>
          <p:cNvPr id="64515" name="Group 5">
            <a:extLst>
              <a:ext uri="{FF2B5EF4-FFF2-40B4-BE49-F238E27FC236}">
                <a16:creationId xmlns:a16="http://schemas.microsoft.com/office/drawing/2014/main" id="{D9423C77-FCB8-4E9D-9858-DD3F982E2CA5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E6B2B9-49F6-4872-85C8-15F735EFA3E4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10D2EA-E569-40E6-8B6D-073CBC78E0CA}"/>
                </a:ext>
              </a:extLst>
            </p:cNvPr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4AE09C-F236-4290-ADBA-CA15A97C779C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CC6F95-A33A-43E1-901C-93BDC0C5D882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C01B13-179A-4D63-A9E6-7D2A0CEB82AC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E196CC-9D7C-4537-827F-5810A59689A3}"/>
                </a:ext>
              </a:extLst>
            </p:cNvPr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00AB27-05DE-45F3-A087-2C7DC42D0CFF}"/>
                </a:ext>
              </a:extLst>
            </p:cNvPr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64516" name="Group 13">
            <a:extLst>
              <a:ext uri="{FF2B5EF4-FFF2-40B4-BE49-F238E27FC236}">
                <a16:creationId xmlns:a16="http://schemas.microsoft.com/office/drawing/2014/main" id="{A6FAA6F9-76A0-41A5-9371-BAE40A3854CE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E273266-DB99-4ED7-922C-2093DBEAEC3F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04AC6B7-1B78-425F-BF94-6361E057DF58}"/>
                </a:ext>
              </a:extLst>
            </p:cNvPr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44634E5-A64C-4AE5-8ED5-3A68EDCCDF65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5BB8CF-7D15-4BA6-9A29-A335A5F80139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4135045-83DB-417F-99F4-B863DB60DBE8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D963E4-688B-4823-B206-D44C89279E44}"/>
                </a:ext>
              </a:extLst>
            </p:cNvPr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409F612-DE5A-4B7A-8789-B7C2739C3930}"/>
                </a:ext>
              </a:extLst>
            </p:cNvPr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363F7E-105E-4117-BEB6-9E4BF18EC5D9}"/>
              </a:ext>
            </a:extLst>
          </p:cNvPr>
          <p:cNvCxnSpPr/>
          <p:nvPr/>
        </p:nvCxnSpPr>
        <p:spPr bwMode="auto">
          <a:xfrm>
            <a:off x="879894" y="1262063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4518" name="Picture 21">
            <a:extLst>
              <a:ext uri="{FF2B5EF4-FFF2-40B4-BE49-F238E27FC236}">
                <a16:creationId xmlns:a16="http://schemas.microsoft.com/office/drawing/2014/main" id="{2F094C86-28E5-4A3B-81C7-8723C8C4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2051050"/>
            <a:ext cx="6002337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B2ECFF7A-617A-4BE3-B042-E8F7D9F0B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334963"/>
            <a:ext cx="859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3B2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Canadian Oat Acreage</a:t>
            </a:r>
          </a:p>
        </p:txBody>
      </p:sp>
      <p:grpSp>
        <p:nvGrpSpPr>
          <p:cNvPr id="30723" name="Group 5">
            <a:extLst>
              <a:ext uri="{FF2B5EF4-FFF2-40B4-BE49-F238E27FC236}">
                <a16:creationId xmlns:a16="http://schemas.microsoft.com/office/drawing/2014/main" id="{29A77DE1-E71C-41FB-A5FA-FF79919B14AD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D9C40CA-7245-4E6E-B3D0-C93282B1ADA1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5643F8-1C95-462A-B6A6-CA6B4928D5F1}"/>
                </a:ext>
              </a:extLst>
            </p:cNvPr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46EE3C-1578-47DF-8914-16736A3889EF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660BFF-168B-4B4F-8CEA-0CD48C116898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C3384E-8AC7-4DB4-A57D-403157548540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7C94EC-79C3-4EC3-9EE3-8A9E43960417}"/>
                </a:ext>
              </a:extLst>
            </p:cNvPr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48B1FD-0B40-4F9B-BB14-13BEE3AD4645}"/>
                </a:ext>
              </a:extLst>
            </p:cNvPr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30724" name="Group 13">
            <a:extLst>
              <a:ext uri="{FF2B5EF4-FFF2-40B4-BE49-F238E27FC236}">
                <a16:creationId xmlns:a16="http://schemas.microsoft.com/office/drawing/2014/main" id="{58BEFF03-E4C5-417A-9DF2-78CE3D725C0E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16F608-D52C-4AE7-B32A-263045FC107C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36819B-7ABC-4DDB-A516-73008405A7BD}"/>
                </a:ext>
              </a:extLst>
            </p:cNvPr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DB09FA-6810-4D3A-891C-0A623FE97CA9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F931F6-8C7B-4EE5-9F7A-E461DC1A7EC8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AA5C7B-ED54-475C-A5D6-2CA2A79E0BCA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4F0A1DB-9A5A-4669-B797-B18175003B73}"/>
                </a:ext>
              </a:extLst>
            </p:cNvPr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DD39D2-79B1-494C-8C32-5004A8888E86}"/>
                </a:ext>
              </a:extLst>
            </p:cNvPr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64F0F4-A810-46FD-AF6E-8F59D8D7232F}"/>
              </a:ext>
            </a:extLst>
          </p:cNvPr>
          <p:cNvCxnSpPr/>
          <p:nvPr/>
        </p:nvCxnSpPr>
        <p:spPr bwMode="auto">
          <a:xfrm>
            <a:off x="879894" y="1250156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21A3C2F-0000-4698-AC99-9AB24FCC2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09" y="1842062"/>
            <a:ext cx="6844149" cy="37902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>
            <a:extLst>
              <a:ext uri="{FF2B5EF4-FFF2-40B4-BE49-F238E27FC236}">
                <a16:creationId xmlns:a16="http://schemas.microsoft.com/office/drawing/2014/main" id="{07542931-2013-47EF-89A4-DCD515DB3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93B2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Variety Royalty Investments</a:t>
            </a:r>
          </a:p>
        </p:txBody>
      </p:sp>
      <p:grpSp>
        <p:nvGrpSpPr>
          <p:cNvPr id="65539" name="Group 5">
            <a:extLst>
              <a:ext uri="{FF2B5EF4-FFF2-40B4-BE49-F238E27FC236}">
                <a16:creationId xmlns:a16="http://schemas.microsoft.com/office/drawing/2014/main" id="{800E4DB6-20C6-4A31-9D9A-322F76135549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FB4D56-F5C2-47F2-AF10-0CC85857E54F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12CB13-935E-4BAC-AC59-99BDA0F4688F}"/>
                </a:ext>
              </a:extLst>
            </p:cNvPr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582C27-CE79-40B4-9694-FB6F73878FC6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021820-522B-49EB-8FCD-45E46B90ACE3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E48E3D-A6E2-48E9-B1B1-0CF02776705E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C98852-D034-4CC8-8EBC-AED673E51664}"/>
                </a:ext>
              </a:extLst>
            </p:cNvPr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0D74EE7-A94D-45B0-8099-0A65F73C4F83}"/>
                </a:ext>
              </a:extLst>
            </p:cNvPr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65540" name="Group 13">
            <a:extLst>
              <a:ext uri="{FF2B5EF4-FFF2-40B4-BE49-F238E27FC236}">
                <a16:creationId xmlns:a16="http://schemas.microsoft.com/office/drawing/2014/main" id="{0A4964A4-6225-4ED7-A9C9-FAEF886FAB7D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2676FB-B323-448A-AB91-DEEF849C0A76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5A62BB-AA7C-4F5A-9069-0A8E6038640A}"/>
                </a:ext>
              </a:extLst>
            </p:cNvPr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5BFAFE-7249-4235-87CF-380A0E342344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3C84E3-D8BB-4BC7-9752-64DDF7FC2737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E01C62-9712-4DBF-8C0A-B32D3F7E165E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D5CE603-F8E7-4EF9-A652-2B4C9DBA3802}"/>
                </a:ext>
              </a:extLst>
            </p:cNvPr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A6291A-DE89-4785-A133-C6BC7E007AD1}"/>
                </a:ext>
              </a:extLst>
            </p:cNvPr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EBEA96-67CF-4F8F-B484-796537D6329E}"/>
              </a:ext>
            </a:extLst>
          </p:cNvPr>
          <p:cNvCxnSpPr/>
          <p:nvPr/>
        </p:nvCxnSpPr>
        <p:spPr bwMode="auto">
          <a:xfrm>
            <a:off x="879894" y="1262063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5542" name="Picture 22">
            <a:extLst>
              <a:ext uri="{FF2B5EF4-FFF2-40B4-BE49-F238E27FC236}">
                <a16:creationId xmlns:a16="http://schemas.microsoft.com/office/drawing/2014/main" id="{1267A3E6-3C45-4A5B-99B3-F1CD073E0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1804988"/>
            <a:ext cx="6003925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93B21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Variety Royalty Investments</a:t>
            </a:r>
          </a:p>
        </p:txBody>
      </p:sp>
      <p:grpSp>
        <p:nvGrpSpPr>
          <p:cNvPr id="39939" name="Group 5"/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39940" name="Group 13"/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879894" y="1262063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959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39" y="4070445"/>
            <a:ext cx="4181333" cy="278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7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6" y="147796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8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617" y="1477963"/>
            <a:ext cx="2781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altLang="en-US" sz="4000">
                <a:solidFill>
                  <a:srgbClr val="93B21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Oat Funding Partnerships</a:t>
            </a:r>
          </a:p>
        </p:txBody>
      </p:sp>
      <p:grpSp>
        <p:nvGrpSpPr>
          <p:cNvPr id="33795" name="Group 5"/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33796" name="Group 13"/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879894" y="1273969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4603750"/>
            <a:ext cx="1544638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947" y="3082925"/>
            <a:ext cx="15541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490663"/>
            <a:ext cx="314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691063"/>
            <a:ext cx="1870075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4946650"/>
            <a:ext cx="23971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1" b="16653"/>
          <a:stretch>
            <a:fillRect/>
          </a:stretch>
        </p:blipFill>
        <p:spPr bwMode="auto">
          <a:xfrm>
            <a:off x="5453063" y="1490663"/>
            <a:ext cx="214312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727575"/>
            <a:ext cx="1879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62" y="3393071"/>
            <a:ext cx="16398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82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 txBox="1">
            <a:spLocks noChangeArrowheads="1"/>
          </p:cNvSpPr>
          <p:nvPr/>
        </p:nvSpPr>
        <p:spPr bwMode="auto">
          <a:xfrm>
            <a:off x="685800" y="180816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17 full-time staff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 in grain quality lab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 in malt quality lab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 in molecular lab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1 pathologist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9 in field lab</a:t>
            </a:r>
          </a:p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 research/PDFs</a:t>
            </a:r>
          </a:p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 summer students</a:t>
            </a:r>
          </a:p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 graduate students</a:t>
            </a:r>
          </a:p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Searching for 2 additional staff </a:t>
            </a:r>
          </a:p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endParaRPr lang="en-US" altLang="en-US" sz="2800" dirty="0">
              <a:solidFill>
                <a:srgbClr val="606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411" name="Rectangle 4"/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93B21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CDC Barley/Oat Breeding Staff</a:t>
            </a:r>
          </a:p>
        </p:txBody>
      </p:sp>
      <p:grpSp>
        <p:nvGrpSpPr>
          <p:cNvPr id="17412" name="Group 5"/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17413" name="Group 13"/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879894" y="1262063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3" b="9756"/>
          <a:stretch/>
        </p:blipFill>
        <p:spPr>
          <a:xfrm>
            <a:off x="4089642" y="1923689"/>
            <a:ext cx="4866680" cy="29674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93B21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Oat Breeding Focus</a:t>
            </a:r>
          </a:p>
        </p:txBody>
      </p:sp>
      <p:grpSp>
        <p:nvGrpSpPr>
          <p:cNvPr id="32771" name="Group 5"/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32772" name="Group 13"/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879894" y="1262063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4" name="Rectangle 5"/>
          <p:cNvSpPr txBox="1">
            <a:spLocks noChangeArrowheads="1"/>
          </p:cNvSpPr>
          <p:nvPr/>
        </p:nvSpPr>
        <p:spPr bwMode="auto">
          <a:xfrm>
            <a:off x="685800" y="1662113"/>
            <a:ext cx="67500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Milling 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Expanded efforts on higher protein and stem rust resistance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Side work on incorporating the “hairless” </a:t>
            </a:r>
            <a:r>
              <a:rPr lang="en-US" altLang="en-US" sz="2400" dirty="0" err="1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groat</a:t>
            </a: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trait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endParaRPr lang="en-US" altLang="en-US" sz="2400" dirty="0">
              <a:solidFill>
                <a:srgbClr val="606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Forage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Expanded efforts on NDF digestibility and crown rust resistance</a:t>
            </a:r>
          </a:p>
        </p:txBody>
      </p:sp>
      <p:sp>
        <p:nvSpPr>
          <p:cNvPr id="18439" name="Right Brace 1"/>
          <p:cNvSpPr>
            <a:spLocks/>
          </p:cNvSpPr>
          <p:nvPr/>
        </p:nvSpPr>
        <p:spPr bwMode="auto">
          <a:xfrm>
            <a:off x="7423150" y="2049463"/>
            <a:ext cx="179388" cy="1331912"/>
          </a:xfrm>
          <a:prstGeom prst="rightBrace">
            <a:avLst>
              <a:gd name="adj1" fmla="val 8371"/>
              <a:gd name="adj2" fmla="val 50000"/>
            </a:avLst>
          </a:prstGeom>
          <a:noFill/>
          <a:ln w="9525">
            <a:solidFill>
              <a:srgbClr val="606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endParaRPr lang="en-CA" altLang="en-US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8440" name="TextBox 2"/>
          <p:cNvSpPr txBox="1">
            <a:spLocks noChangeArrowheads="1"/>
          </p:cNvSpPr>
          <p:nvPr/>
        </p:nvSpPr>
        <p:spPr bwMode="auto">
          <a:xfrm>
            <a:off x="7602538" y="2482850"/>
            <a:ext cx="901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CA" altLang="en-US" sz="2400" dirty="0">
                <a:solidFill>
                  <a:srgbClr val="606060"/>
                </a:solidFill>
                <a:latin typeface="Calibri" pitchFamily="34" charset="0"/>
                <a:cs typeface="+mn-cs"/>
              </a:rPr>
              <a:t>(90%)</a:t>
            </a:r>
          </a:p>
        </p:txBody>
      </p:sp>
      <p:sp>
        <p:nvSpPr>
          <p:cNvPr id="18441" name="Right Brace 1"/>
          <p:cNvSpPr>
            <a:spLocks/>
          </p:cNvSpPr>
          <p:nvPr/>
        </p:nvSpPr>
        <p:spPr bwMode="auto">
          <a:xfrm>
            <a:off x="7423150" y="4162425"/>
            <a:ext cx="179388" cy="1223963"/>
          </a:xfrm>
          <a:prstGeom prst="rightBrace">
            <a:avLst>
              <a:gd name="adj1" fmla="val 8371"/>
              <a:gd name="adj2" fmla="val 50000"/>
            </a:avLst>
          </a:prstGeom>
          <a:noFill/>
          <a:ln w="9525">
            <a:solidFill>
              <a:srgbClr val="606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  <a:defRPr/>
            </a:pPr>
            <a:endParaRPr lang="en-CA" altLang="en-US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8442" name="TextBox 2"/>
          <p:cNvSpPr txBox="1">
            <a:spLocks noChangeArrowheads="1"/>
          </p:cNvSpPr>
          <p:nvPr/>
        </p:nvSpPr>
        <p:spPr bwMode="auto">
          <a:xfrm>
            <a:off x="7602538" y="4529138"/>
            <a:ext cx="901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CA" altLang="en-US" sz="2400">
                <a:solidFill>
                  <a:srgbClr val="606060"/>
                </a:solidFill>
                <a:latin typeface="Calibri" pitchFamily="34" charset="0"/>
                <a:cs typeface="+mn-cs"/>
              </a:rPr>
              <a:t>(10%)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93B21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Breeding Objectives</a:t>
            </a:r>
          </a:p>
        </p:txBody>
      </p:sp>
      <p:grpSp>
        <p:nvGrpSpPr>
          <p:cNvPr id="33795" name="Group 5"/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33796" name="Group 13"/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879894" y="1237456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798" name="Rectangle 5"/>
          <p:cNvSpPr txBox="1">
            <a:spLocks noChangeArrowheads="1"/>
          </p:cNvSpPr>
          <p:nvPr/>
        </p:nvSpPr>
        <p:spPr bwMode="auto">
          <a:xfrm>
            <a:off x="685800" y="16446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Agronomics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Yield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Lodging resistance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Maturity</a:t>
            </a:r>
          </a:p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Grain and Quality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Groat percentage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TWT, TKW, Plumpness – Uniformity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Beta-glucan, fat, protein</a:t>
            </a:r>
          </a:p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Disease Resistance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Crown rust, stem rust, smut, FHB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Initial work on leaf blotches (</a:t>
            </a:r>
            <a:r>
              <a:rPr lang="en-US" altLang="en-US" sz="2400" i="1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Pyrenophora</a:t>
            </a:r>
            <a:r>
              <a:rPr lang="en-US" altLang="en-US" sz="240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ABF59CFC-E022-4DC7-9168-007855186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334963"/>
            <a:ext cx="859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93B2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Oat Breeding Target Area</a:t>
            </a:r>
          </a:p>
        </p:txBody>
      </p:sp>
      <p:grpSp>
        <p:nvGrpSpPr>
          <p:cNvPr id="32771" name="Group 5">
            <a:extLst>
              <a:ext uri="{FF2B5EF4-FFF2-40B4-BE49-F238E27FC236}">
                <a16:creationId xmlns:a16="http://schemas.microsoft.com/office/drawing/2014/main" id="{FB94B778-99C9-400A-BE18-B2128585D508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1F064C-6369-480E-9F45-724CEA0EF37A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1FC43B-3349-48E0-81AA-23EA73E61BD8}"/>
                </a:ext>
              </a:extLst>
            </p:cNvPr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8D2885-F7D4-4ED1-B373-120296A7BF2D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82392-D67E-4BD4-9A43-24D850835BE3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330A3F-D548-4BB5-97DC-D33A3B688105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29B733-70BE-4AB7-8BD0-397A4BF8A391}"/>
                </a:ext>
              </a:extLst>
            </p:cNvPr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85C75A-282B-4F51-9C3C-E687C5CA6956}"/>
                </a:ext>
              </a:extLst>
            </p:cNvPr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32772" name="Group 13">
            <a:extLst>
              <a:ext uri="{FF2B5EF4-FFF2-40B4-BE49-F238E27FC236}">
                <a16:creationId xmlns:a16="http://schemas.microsoft.com/office/drawing/2014/main" id="{F1D90CC8-5CEE-4140-9A39-D2D31AD4BD9B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4F4F1E-4DB6-4E02-AD8F-15E72231A193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5159546-05B2-435E-A4E1-66CF7D019436}"/>
                </a:ext>
              </a:extLst>
            </p:cNvPr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BA9BEB0-6B7C-4DDD-B30F-3AA0E868E1C3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255F59C-1C1E-47F7-9753-7D65CC5B07DA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3BEC83-306A-42AC-B521-336061617F33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59F198-FD4A-4218-B4E3-BBC3CC7F5D9B}"/>
                </a:ext>
              </a:extLst>
            </p:cNvPr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A62D011-FDB5-4E92-8CF3-F753C6586720}"/>
                </a:ext>
              </a:extLst>
            </p:cNvPr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B84A73-BD3C-4C06-AFCE-7995CD06CFC3}"/>
              </a:ext>
            </a:extLst>
          </p:cNvPr>
          <p:cNvCxnSpPr/>
          <p:nvPr/>
        </p:nvCxnSpPr>
        <p:spPr bwMode="auto">
          <a:xfrm>
            <a:off x="879894" y="1250156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2774" name="Group 28">
            <a:extLst>
              <a:ext uri="{FF2B5EF4-FFF2-40B4-BE49-F238E27FC236}">
                <a16:creationId xmlns:a16="http://schemas.microsoft.com/office/drawing/2014/main" id="{0D692900-B557-43B6-80DD-41BCF66A1B58}"/>
              </a:ext>
            </a:extLst>
          </p:cNvPr>
          <p:cNvGrpSpPr>
            <a:grpSpLocks/>
          </p:cNvGrpSpPr>
          <p:nvPr/>
        </p:nvGrpSpPr>
        <p:grpSpPr bwMode="auto">
          <a:xfrm>
            <a:off x="2081213" y="1635125"/>
            <a:ext cx="4638675" cy="4754563"/>
            <a:chOff x="2081481" y="1634721"/>
            <a:chExt cx="4638676" cy="4754966"/>
          </a:xfrm>
        </p:grpSpPr>
        <p:pic>
          <p:nvPicPr>
            <p:cNvPr id="32775" name="Picture 2">
              <a:extLst>
                <a:ext uri="{FF2B5EF4-FFF2-40B4-BE49-F238E27FC236}">
                  <a16:creationId xmlns:a16="http://schemas.microsoft.com/office/drawing/2014/main" id="{F34D5444-CC9A-47FF-8011-0CB9D9E61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51125">
              <a:off x="2081481" y="1634721"/>
              <a:ext cx="4638676" cy="468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6" name="Freeform 5">
              <a:extLst>
                <a:ext uri="{FF2B5EF4-FFF2-40B4-BE49-F238E27FC236}">
                  <a16:creationId xmlns:a16="http://schemas.microsoft.com/office/drawing/2014/main" id="{4A8F51A5-4806-4840-9B0A-C28B07244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0300" y="3932353"/>
              <a:ext cx="1108075" cy="552014"/>
            </a:xfrm>
            <a:custGeom>
              <a:avLst/>
              <a:gdLst>
                <a:gd name="T0" fmla="*/ 114300 w 1108075"/>
                <a:gd name="T1" fmla="*/ 125297 h 552014"/>
                <a:gd name="T2" fmla="*/ 168275 w 1108075"/>
                <a:gd name="T3" fmla="*/ 112597 h 552014"/>
                <a:gd name="T4" fmla="*/ 247650 w 1108075"/>
                <a:gd name="T5" fmla="*/ 141172 h 552014"/>
                <a:gd name="T6" fmla="*/ 311150 w 1108075"/>
                <a:gd name="T7" fmla="*/ 141172 h 552014"/>
                <a:gd name="T8" fmla="*/ 247650 w 1108075"/>
                <a:gd name="T9" fmla="*/ 182447 h 552014"/>
                <a:gd name="T10" fmla="*/ 273050 w 1108075"/>
                <a:gd name="T11" fmla="*/ 207847 h 552014"/>
                <a:gd name="T12" fmla="*/ 282575 w 1108075"/>
                <a:gd name="T13" fmla="*/ 249122 h 552014"/>
                <a:gd name="T14" fmla="*/ 257175 w 1108075"/>
                <a:gd name="T15" fmla="*/ 274522 h 552014"/>
                <a:gd name="T16" fmla="*/ 282575 w 1108075"/>
                <a:gd name="T17" fmla="*/ 309447 h 552014"/>
                <a:gd name="T18" fmla="*/ 304800 w 1108075"/>
                <a:gd name="T19" fmla="*/ 382472 h 552014"/>
                <a:gd name="T20" fmla="*/ 279400 w 1108075"/>
                <a:gd name="T21" fmla="*/ 468197 h 552014"/>
                <a:gd name="T22" fmla="*/ 288925 w 1108075"/>
                <a:gd name="T23" fmla="*/ 509472 h 552014"/>
                <a:gd name="T24" fmla="*/ 444500 w 1108075"/>
                <a:gd name="T25" fmla="*/ 531697 h 552014"/>
                <a:gd name="T26" fmla="*/ 628650 w 1108075"/>
                <a:gd name="T27" fmla="*/ 544397 h 552014"/>
                <a:gd name="T28" fmla="*/ 746125 w 1108075"/>
                <a:gd name="T29" fmla="*/ 550747 h 552014"/>
                <a:gd name="T30" fmla="*/ 885825 w 1108075"/>
                <a:gd name="T31" fmla="*/ 550747 h 552014"/>
                <a:gd name="T32" fmla="*/ 1092200 w 1108075"/>
                <a:gd name="T33" fmla="*/ 538047 h 552014"/>
                <a:gd name="T34" fmla="*/ 1104900 w 1108075"/>
                <a:gd name="T35" fmla="*/ 506297 h 552014"/>
                <a:gd name="T36" fmla="*/ 1098550 w 1108075"/>
                <a:gd name="T37" fmla="*/ 439622 h 552014"/>
                <a:gd name="T38" fmla="*/ 1069975 w 1108075"/>
                <a:gd name="T39" fmla="*/ 357072 h 552014"/>
                <a:gd name="T40" fmla="*/ 1019175 w 1108075"/>
                <a:gd name="T41" fmla="*/ 401522 h 552014"/>
                <a:gd name="T42" fmla="*/ 987425 w 1108075"/>
                <a:gd name="T43" fmla="*/ 411047 h 552014"/>
                <a:gd name="T44" fmla="*/ 955675 w 1108075"/>
                <a:gd name="T45" fmla="*/ 385647 h 552014"/>
                <a:gd name="T46" fmla="*/ 927100 w 1108075"/>
                <a:gd name="T47" fmla="*/ 341197 h 552014"/>
                <a:gd name="T48" fmla="*/ 908050 w 1108075"/>
                <a:gd name="T49" fmla="*/ 287222 h 552014"/>
                <a:gd name="T50" fmla="*/ 815975 w 1108075"/>
                <a:gd name="T51" fmla="*/ 293572 h 552014"/>
                <a:gd name="T52" fmla="*/ 771525 w 1108075"/>
                <a:gd name="T53" fmla="*/ 271347 h 552014"/>
                <a:gd name="T54" fmla="*/ 717550 w 1108075"/>
                <a:gd name="T55" fmla="*/ 226897 h 552014"/>
                <a:gd name="T56" fmla="*/ 663575 w 1108075"/>
                <a:gd name="T57" fmla="*/ 236422 h 552014"/>
                <a:gd name="T58" fmla="*/ 587375 w 1108075"/>
                <a:gd name="T59" fmla="*/ 245947 h 552014"/>
                <a:gd name="T60" fmla="*/ 555625 w 1108075"/>
                <a:gd name="T61" fmla="*/ 207847 h 552014"/>
                <a:gd name="T62" fmla="*/ 476250 w 1108075"/>
                <a:gd name="T63" fmla="*/ 163397 h 552014"/>
                <a:gd name="T64" fmla="*/ 425450 w 1108075"/>
                <a:gd name="T65" fmla="*/ 150697 h 552014"/>
                <a:gd name="T66" fmla="*/ 400050 w 1108075"/>
                <a:gd name="T67" fmla="*/ 74497 h 552014"/>
                <a:gd name="T68" fmla="*/ 323850 w 1108075"/>
                <a:gd name="T69" fmla="*/ 87197 h 552014"/>
                <a:gd name="T70" fmla="*/ 279400 w 1108075"/>
                <a:gd name="T71" fmla="*/ 103072 h 552014"/>
                <a:gd name="T72" fmla="*/ 222250 w 1108075"/>
                <a:gd name="T73" fmla="*/ 87197 h 552014"/>
                <a:gd name="T74" fmla="*/ 180975 w 1108075"/>
                <a:gd name="T75" fmla="*/ 14172 h 552014"/>
                <a:gd name="T76" fmla="*/ 149225 w 1108075"/>
                <a:gd name="T77" fmla="*/ 49097 h 552014"/>
                <a:gd name="T78" fmla="*/ 85725 w 1108075"/>
                <a:gd name="T79" fmla="*/ 49097 h 552014"/>
                <a:gd name="T80" fmla="*/ 53975 w 1108075"/>
                <a:gd name="T81" fmla="*/ 14172 h 552014"/>
                <a:gd name="T82" fmla="*/ 22225 w 1108075"/>
                <a:gd name="T83" fmla="*/ 36397 h 552014"/>
                <a:gd name="T84" fmla="*/ 34925 w 1108075"/>
                <a:gd name="T85" fmla="*/ 71322 h 552014"/>
                <a:gd name="T86" fmla="*/ 0 w 1108075"/>
                <a:gd name="T87" fmla="*/ 96722 h 552014"/>
                <a:gd name="T88" fmla="*/ 69850 w 1108075"/>
                <a:gd name="T89" fmla="*/ 125297 h 5520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108075" h="552014">
                  <a:moveTo>
                    <a:pt x="82550" y="118947"/>
                  </a:moveTo>
                  <a:cubicBezTo>
                    <a:pt x="87312" y="117889"/>
                    <a:pt x="98825" y="108472"/>
                    <a:pt x="107950" y="115772"/>
                  </a:cubicBezTo>
                  <a:cubicBezTo>
                    <a:pt x="110930" y="118156"/>
                    <a:pt x="111064" y="123275"/>
                    <a:pt x="114300" y="125297"/>
                  </a:cubicBezTo>
                  <a:cubicBezTo>
                    <a:pt x="119976" y="128845"/>
                    <a:pt x="133350" y="131647"/>
                    <a:pt x="133350" y="131647"/>
                  </a:cubicBezTo>
                  <a:cubicBezTo>
                    <a:pt x="143413" y="116553"/>
                    <a:pt x="136080" y="123329"/>
                    <a:pt x="158750" y="115772"/>
                  </a:cubicBezTo>
                  <a:lnTo>
                    <a:pt x="168275" y="112597"/>
                  </a:lnTo>
                  <a:cubicBezTo>
                    <a:pt x="173567" y="113655"/>
                    <a:pt x="179890" y="112459"/>
                    <a:pt x="184150" y="115772"/>
                  </a:cubicBezTo>
                  <a:cubicBezTo>
                    <a:pt x="193976" y="123414"/>
                    <a:pt x="196511" y="133806"/>
                    <a:pt x="200025" y="144347"/>
                  </a:cubicBezTo>
                  <a:cubicBezTo>
                    <a:pt x="215900" y="143289"/>
                    <a:pt x="232215" y="145031"/>
                    <a:pt x="247650" y="141172"/>
                  </a:cubicBezTo>
                  <a:cubicBezTo>
                    <a:pt x="250897" y="140360"/>
                    <a:pt x="247501" y="132038"/>
                    <a:pt x="250825" y="131647"/>
                  </a:cubicBezTo>
                  <a:cubicBezTo>
                    <a:pt x="267675" y="129665"/>
                    <a:pt x="284692" y="133764"/>
                    <a:pt x="301625" y="134822"/>
                  </a:cubicBezTo>
                  <a:cubicBezTo>
                    <a:pt x="304800" y="136939"/>
                    <a:pt x="308452" y="138474"/>
                    <a:pt x="311150" y="141172"/>
                  </a:cubicBezTo>
                  <a:cubicBezTo>
                    <a:pt x="320244" y="150266"/>
                    <a:pt x="320798" y="159975"/>
                    <a:pt x="314325" y="172922"/>
                  </a:cubicBezTo>
                  <a:cubicBezTo>
                    <a:pt x="312828" y="175915"/>
                    <a:pt x="308093" y="175498"/>
                    <a:pt x="304800" y="176097"/>
                  </a:cubicBezTo>
                  <a:cubicBezTo>
                    <a:pt x="293814" y="178094"/>
                    <a:pt x="256767" y="181535"/>
                    <a:pt x="247650" y="182447"/>
                  </a:cubicBezTo>
                  <a:cubicBezTo>
                    <a:pt x="241300" y="184564"/>
                    <a:pt x="226483" y="182447"/>
                    <a:pt x="228600" y="188797"/>
                  </a:cubicBezTo>
                  <a:cubicBezTo>
                    <a:pt x="229658" y="191972"/>
                    <a:pt x="229684" y="195709"/>
                    <a:pt x="231775" y="198322"/>
                  </a:cubicBezTo>
                  <a:cubicBezTo>
                    <a:pt x="240829" y="209640"/>
                    <a:pt x="263483" y="206890"/>
                    <a:pt x="273050" y="207847"/>
                  </a:cubicBezTo>
                  <a:cubicBezTo>
                    <a:pt x="276225" y="208905"/>
                    <a:pt x="280208" y="208655"/>
                    <a:pt x="282575" y="211022"/>
                  </a:cubicBezTo>
                  <a:cubicBezTo>
                    <a:pt x="284942" y="213389"/>
                    <a:pt x="285750" y="217200"/>
                    <a:pt x="285750" y="220547"/>
                  </a:cubicBezTo>
                  <a:cubicBezTo>
                    <a:pt x="285750" y="230131"/>
                    <a:pt x="286134" y="240224"/>
                    <a:pt x="282575" y="249122"/>
                  </a:cubicBezTo>
                  <a:cubicBezTo>
                    <a:pt x="281332" y="252229"/>
                    <a:pt x="276225" y="251239"/>
                    <a:pt x="273050" y="252297"/>
                  </a:cubicBezTo>
                  <a:cubicBezTo>
                    <a:pt x="264583" y="277697"/>
                    <a:pt x="277283" y="248064"/>
                    <a:pt x="260350" y="264997"/>
                  </a:cubicBezTo>
                  <a:cubicBezTo>
                    <a:pt x="257983" y="267364"/>
                    <a:pt x="258233" y="271347"/>
                    <a:pt x="257175" y="274522"/>
                  </a:cubicBezTo>
                  <a:cubicBezTo>
                    <a:pt x="258233" y="278755"/>
                    <a:pt x="257264" y="284136"/>
                    <a:pt x="260350" y="287222"/>
                  </a:cubicBezTo>
                  <a:cubicBezTo>
                    <a:pt x="284039" y="310911"/>
                    <a:pt x="264257" y="269637"/>
                    <a:pt x="279400" y="299922"/>
                  </a:cubicBezTo>
                  <a:cubicBezTo>
                    <a:pt x="280897" y="302915"/>
                    <a:pt x="280950" y="306521"/>
                    <a:pt x="282575" y="309447"/>
                  </a:cubicBezTo>
                  <a:cubicBezTo>
                    <a:pt x="286281" y="316118"/>
                    <a:pt x="295275" y="328497"/>
                    <a:pt x="295275" y="328497"/>
                  </a:cubicBezTo>
                  <a:cubicBezTo>
                    <a:pt x="291813" y="345807"/>
                    <a:pt x="288676" y="353150"/>
                    <a:pt x="295275" y="372947"/>
                  </a:cubicBezTo>
                  <a:cubicBezTo>
                    <a:pt x="296695" y="377207"/>
                    <a:pt x="301625" y="379297"/>
                    <a:pt x="304800" y="382472"/>
                  </a:cubicBezTo>
                  <a:cubicBezTo>
                    <a:pt x="304453" y="386293"/>
                    <a:pt x="304425" y="416166"/>
                    <a:pt x="298450" y="426922"/>
                  </a:cubicBezTo>
                  <a:cubicBezTo>
                    <a:pt x="285073" y="451001"/>
                    <a:pt x="287646" y="437748"/>
                    <a:pt x="282575" y="455497"/>
                  </a:cubicBezTo>
                  <a:cubicBezTo>
                    <a:pt x="281376" y="459693"/>
                    <a:pt x="280654" y="464017"/>
                    <a:pt x="279400" y="468197"/>
                  </a:cubicBezTo>
                  <a:cubicBezTo>
                    <a:pt x="277477" y="474608"/>
                    <a:pt x="273050" y="487247"/>
                    <a:pt x="273050" y="487247"/>
                  </a:cubicBezTo>
                  <a:cubicBezTo>
                    <a:pt x="275167" y="493597"/>
                    <a:pt x="273050" y="504180"/>
                    <a:pt x="279400" y="506297"/>
                  </a:cubicBezTo>
                  <a:cubicBezTo>
                    <a:pt x="282575" y="507355"/>
                    <a:pt x="285678" y="508660"/>
                    <a:pt x="288925" y="509472"/>
                  </a:cubicBezTo>
                  <a:cubicBezTo>
                    <a:pt x="303470" y="513108"/>
                    <a:pt x="314777" y="513894"/>
                    <a:pt x="330200" y="515822"/>
                  </a:cubicBezTo>
                  <a:cubicBezTo>
                    <a:pt x="368353" y="528540"/>
                    <a:pt x="342566" y="521820"/>
                    <a:pt x="409575" y="525347"/>
                  </a:cubicBezTo>
                  <a:cubicBezTo>
                    <a:pt x="424479" y="530315"/>
                    <a:pt x="422703" y="530415"/>
                    <a:pt x="444500" y="531697"/>
                  </a:cubicBezTo>
                  <a:cubicBezTo>
                    <a:pt x="471989" y="533314"/>
                    <a:pt x="499533" y="533814"/>
                    <a:pt x="527050" y="534872"/>
                  </a:cubicBezTo>
                  <a:cubicBezTo>
                    <a:pt x="546756" y="541441"/>
                    <a:pt x="536418" y="538803"/>
                    <a:pt x="571500" y="541222"/>
                  </a:cubicBezTo>
                  <a:cubicBezTo>
                    <a:pt x="590534" y="542535"/>
                    <a:pt x="609600" y="543339"/>
                    <a:pt x="628650" y="544397"/>
                  </a:cubicBezTo>
                  <a:cubicBezTo>
                    <a:pt x="648769" y="551103"/>
                    <a:pt x="645133" y="550747"/>
                    <a:pt x="679450" y="550747"/>
                  </a:cubicBezTo>
                  <a:cubicBezTo>
                    <a:pt x="684846" y="550747"/>
                    <a:pt x="690033" y="548630"/>
                    <a:pt x="695325" y="547572"/>
                  </a:cubicBezTo>
                  <a:cubicBezTo>
                    <a:pt x="712258" y="548630"/>
                    <a:pt x="729159" y="550747"/>
                    <a:pt x="746125" y="550747"/>
                  </a:cubicBezTo>
                  <a:cubicBezTo>
                    <a:pt x="825298" y="550747"/>
                    <a:pt x="805881" y="556228"/>
                    <a:pt x="841375" y="544397"/>
                  </a:cubicBezTo>
                  <a:cubicBezTo>
                    <a:pt x="853017" y="545455"/>
                    <a:pt x="864728" y="545919"/>
                    <a:pt x="876300" y="547572"/>
                  </a:cubicBezTo>
                  <a:cubicBezTo>
                    <a:pt x="879613" y="548045"/>
                    <a:pt x="882478" y="550747"/>
                    <a:pt x="885825" y="550747"/>
                  </a:cubicBezTo>
                  <a:cubicBezTo>
                    <a:pt x="911247" y="550747"/>
                    <a:pt x="936625" y="548630"/>
                    <a:pt x="962025" y="547572"/>
                  </a:cubicBezTo>
                  <a:cubicBezTo>
                    <a:pt x="1003444" y="533766"/>
                    <a:pt x="960818" y="546967"/>
                    <a:pt x="1069975" y="541222"/>
                  </a:cubicBezTo>
                  <a:cubicBezTo>
                    <a:pt x="1077448" y="540829"/>
                    <a:pt x="1084792" y="539105"/>
                    <a:pt x="1092200" y="538047"/>
                  </a:cubicBezTo>
                  <a:cubicBezTo>
                    <a:pt x="1093258" y="534872"/>
                    <a:pt x="1093878" y="531515"/>
                    <a:pt x="1095375" y="528522"/>
                  </a:cubicBezTo>
                  <a:cubicBezTo>
                    <a:pt x="1097082" y="525109"/>
                    <a:pt x="1100222" y="522504"/>
                    <a:pt x="1101725" y="518997"/>
                  </a:cubicBezTo>
                  <a:cubicBezTo>
                    <a:pt x="1103444" y="514986"/>
                    <a:pt x="1103701" y="510493"/>
                    <a:pt x="1104900" y="506297"/>
                  </a:cubicBezTo>
                  <a:cubicBezTo>
                    <a:pt x="1105819" y="503079"/>
                    <a:pt x="1107017" y="499947"/>
                    <a:pt x="1108075" y="496772"/>
                  </a:cubicBezTo>
                  <a:cubicBezTo>
                    <a:pt x="1100840" y="467831"/>
                    <a:pt x="1108943" y="502851"/>
                    <a:pt x="1101725" y="452322"/>
                  </a:cubicBezTo>
                  <a:cubicBezTo>
                    <a:pt x="1101108" y="448002"/>
                    <a:pt x="1099804" y="443802"/>
                    <a:pt x="1098550" y="439622"/>
                  </a:cubicBezTo>
                  <a:cubicBezTo>
                    <a:pt x="1096627" y="433211"/>
                    <a:pt x="1092200" y="420572"/>
                    <a:pt x="1092200" y="420572"/>
                  </a:cubicBezTo>
                  <a:cubicBezTo>
                    <a:pt x="1091142" y="401522"/>
                    <a:pt x="1095328" y="381430"/>
                    <a:pt x="1089025" y="363422"/>
                  </a:cubicBezTo>
                  <a:cubicBezTo>
                    <a:pt x="1086814" y="357104"/>
                    <a:pt x="1069975" y="357072"/>
                    <a:pt x="1069975" y="357072"/>
                  </a:cubicBezTo>
                  <a:cubicBezTo>
                    <a:pt x="1068055" y="357264"/>
                    <a:pt x="1035011" y="355554"/>
                    <a:pt x="1028700" y="366597"/>
                  </a:cubicBezTo>
                  <a:cubicBezTo>
                    <a:pt x="1026023" y="371282"/>
                    <a:pt x="1026945" y="377266"/>
                    <a:pt x="1025525" y="382472"/>
                  </a:cubicBezTo>
                  <a:cubicBezTo>
                    <a:pt x="1023764" y="388930"/>
                    <a:pt x="1021292" y="395172"/>
                    <a:pt x="1019175" y="401522"/>
                  </a:cubicBezTo>
                  <a:cubicBezTo>
                    <a:pt x="1018117" y="404697"/>
                    <a:pt x="1019175" y="409989"/>
                    <a:pt x="1016000" y="411047"/>
                  </a:cubicBezTo>
                  <a:lnTo>
                    <a:pt x="1006475" y="414222"/>
                  </a:lnTo>
                  <a:lnTo>
                    <a:pt x="987425" y="411047"/>
                  </a:lnTo>
                  <a:cubicBezTo>
                    <a:pt x="980028" y="409909"/>
                    <a:pt x="972039" y="410911"/>
                    <a:pt x="965200" y="407872"/>
                  </a:cubicBezTo>
                  <a:cubicBezTo>
                    <a:pt x="961713" y="406322"/>
                    <a:pt x="960967" y="401522"/>
                    <a:pt x="958850" y="398347"/>
                  </a:cubicBezTo>
                  <a:cubicBezTo>
                    <a:pt x="957792" y="394114"/>
                    <a:pt x="958096" y="389278"/>
                    <a:pt x="955675" y="385647"/>
                  </a:cubicBezTo>
                  <a:cubicBezTo>
                    <a:pt x="952158" y="380371"/>
                    <a:pt x="942058" y="377933"/>
                    <a:pt x="936625" y="376122"/>
                  </a:cubicBezTo>
                  <a:cubicBezTo>
                    <a:pt x="934508" y="369772"/>
                    <a:pt x="931588" y="363636"/>
                    <a:pt x="930275" y="357072"/>
                  </a:cubicBezTo>
                  <a:cubicBezTo>
                    <a:pt x="929217" y="351780"/>
                    <a:pt x="929777" y="345882"/>
                    <a:pt x="927100" y="341197"/>
                  </a:cubicBezTo>
                  <a:cubicBezTo>
                    <a:pt x="925207" y="337884"/>
                    <a:pt x="920750" y="336964"/>
                    <a:pt x="917575" y="334847"/>
                  </a:cubicBezTo>
                  <a:cubicBezTo>
                    <a:pt x="910132" y="312517"/>
                    <a:pt x="918314" y="339282"/>
                    <a:pt x="911225" y="296747"/>
                  </a:cubicBezTo>
                  <a:cubicBezTo>
                    <a:pt x="910675" y="293446"/>
                    <a:pt x="910835" y="289078"/>
                    <a:pt x="908050" y="287222"/>
                  </a:cubicBezTo>
                  <a:cubicBezTo>
                    <a:pt x="903560" y="284229"/>
                    <a:pt x="897467" y="285105"/>
                    <a:pt x="892175" y="284047"/>
                  </a:cubicBezTo>
                  <a:cubicBezTo>
                    <a:pt x="863247" y="285855"/>
                    <a:pt x="849342" y="284436"/>
                    <a:pt x="825500" y="290397"/>
                  </a:cubicBezTo>
                  <a:cubicBezTo>
                    <a:pt x="822253" y="291209"/>
                    <a:pt x="819150" y="292514"/>
                    <a:pt x="815975" y="293572"/>
                  </a:cubicBezTo>
                  <a:cubicBezTo>
                    <a:pt x="806450" y="292514"/>
                    <a:pt x="796492" y="293428"/>
                    <a:pt x="787400" y="290397"/>
                  </a:cubicBezTo>
                  <a:cubicBezTo>
                    <a:pt x="783140" y="288977"/>
                    <a:pt x="780750" y="284321"/>
                    <a:pt x="777875" y="280872"/>
                  </a:cubicBezTo>
                  <a:cubicBezTo>
                    <a:pt x="775432" y="277941"/>
                    <a:pt x="773075" y="274834"/>
                    <a:pt x="771525" y="271347"/>
                  </a:cubicBezTo>
                  <a:cubicBezTo>
                    <a:pt x="764549" y="255652"/>
                    <a:pt x="769375" y="251922"/>
                    <a:pt x="755650" y="242772"/>
                  </a:cubicBezTo>
                  <a:cubicBezTo>
                    <a:pt x="752865" y="240916"/>
                    <a:pt x="749118" y="241094"/>
                    <a:pt x="746125" y="239597"/>
                  </a:cubicBezTo>
                  <a:cubicBezTo>
                    <a:pt x="715936" y="224503"/>
                    <a:pt x="766697" y="243279"/>
                    <a:pt x="717550" y="226897"/>
                  </a:cubicBezTo>
                  <a:lnTo>
                    <a:pt x="708025" y="223722"/>
                  </a:lnTo>
                  <a:cubicBezTo>
                    <a:pt x="679124" y="233356"/>
                    <a:pt x="724770" y="218578"/>
                    <a:pt x="682625" y="230072"/>
                  </a:cubicBezTo>
                  <a:cubicBezTo>
                    <a:pt x="676167" y="231833"/>
                    <a:pt x="669925" y="234305"/>
                    <a:pt x="663575" y="236422"/>
                  </a:cubicBezTo>
                  <a:cubicBezTo>
                    <a:pt x="660400" y="237480"/>
                    <a:pt x="657363" y="239124"/>
                    <a:pt x="654050" y="239597"/>
                  </a:cubicBezTo>
                  <a:lnTo>
                    <a:pt x="631825" y="242772"/>
                  </a:lnTo>
                  <a:cubicBezTo>
                    <a:pt x="604680" y="251820"/>
                    <a:pt x="619417" y="249952"/>
                    <a:pt x="587375" y="245947"/>
                  </a:cubicBezTo>
                  <a:cubicBezTo>
                    <a:pt x="584200" y="244889"/>
                    <a:pt x="580843" y="244269"/>
                    <a:pt x="577850" y="242772"/>
                  </a:cubicBezTo>
                  <a:cubicBezTo>
                    <a:pt x="574437" y="241065"/>
                    <a:pt x="571023" y="239120"/>
                    <a:pt x="568325" y="236422"/>
                  </a:cubicBezTo>
                  <a:cubicBezTo>
                    <a:pt x="561674" y="229771"/>
                    <a:pt x="557197" y="215707"/>
                    <a:pt x="555625" y="207847"/>
                  </a:cubicBezTo>
                  <a:cubicBezTo>
                    <a:pt x="553728" y="198360"/>
                    <a:pt x="551520" y="176845"/>
                    <a:pt x="539750" y="172922"/>
                  </a:cubicBezTo>
                  <a:cubicBezTo>
                    <a:pt x="533590" y="170869"/>
                    <a:pt x="523686" y="167297"/>
                    <a:pt x="517525" y="166572"/>
                  </a:cubicBezTo>
                  <a:cubicBezTo>
                    <a:pt x="503821" y="164960"/>
                    <a:pt x="490008" y="164455"/>
                    <a:pt x="476250" y="163397"/>
                  </a:cubicBezTo>
                  <a:cubicBezTo>
                    <a:pt x="470958" y="162339"/>
                    <a:pt x="465709" y="161043"/>
                    <a:pt x="460375" y="160222"/>
                  </a:cubicBezTo>
                  <a:cubicBezTo>
                    <a:pt x="451942" y="158925"/>
                    <a:pt x="443207" y="159292"/>
                    <a:pt x="434975" y="157047"/>
                  </a:cubicBezTo>
                  <a:cubicBezTo>
                    <a:pt x="431294" y="156043"/>
                    <a:pt x="428625" y="152814"/>
                    <a:pt x="425450" y="150697"/>
                  </a:cubicBezTo>
                  <a:lnTo>
                    <a:pt x="419100" y="131647"/>
                  </a:lnTo>
                  <a:lnTo>
                    <a:pt x="415925" y="122122"/>
                  </a:lnTo>
                  <a:cubicBezTo>
                    <a:pt x="414953" y="113371"/>
                    <a:pt x="415641" y="79694"/>
                    <a:pt x="400050" y="74497"/>
                  </a:cubicBezTo>
                  <a:lnTo>
                    <a:pt x="390525" y="71322"/>
                  </a:lnTo>
                  <a:cubicBezTo>
                    <a:pt x="379634" y="72230"/>
                    <a:pt x="346721" y="71950"/>
                    <a:pt x="333375" y="80847"/>
                  </a:cubicBezTo>
                  <a:lnTo>
                    <a:pt x="323850" y="87197"/>
                  </a:lnTo>
                  <a:cubicBezTo>
                    <a:pt x="321733" y="90372"/>
                    <a:pt x="320813" y="94829"/>
                    <a:pt x="317500" y="96722"/>
                  </a:cubicBezTo>
                  <a:cubicBezTo>
                    <a:pt x="312815" y="99399"/>
                    <a:pt x="306948" y="99010"/>
                    <a:pt x="301625" y="99897"/>
                  </a:cubicBezTo>
                  <a:cubicBezTo>
                    <a:pt x="294243" y="101127"/>
                    <a:pt x="286808" y="102014"/>
                    <a:pt x="279400" y="103072"/>
                  </a:cubicBezTo>
                  <a:cubicBezTo>
                    <a:pt x="263648" y="108323"/>
                    <a:pt x="260927" y="110673"/>
                    <a:pt x="238125" y="103072"/>
                  </a:cubicBezTo>
                  <a:cubicBezTo>
                    <a:pt x="234505" y="101865"/>
                    <a:pt x="234473" y="96245"/>
                    <a:pt x="231775" y="93547"/>
                  </a:cubicBezTo>
                  <a:cubicBezTo>
                    <a:pt x="229077" y="90849"/>
                    <a:pt x="225425" y="89314"/>
                    <a:pt x="222250" y="87197"/>
                  </a:cubicBezTo>
                  <a:cubicBezTo>
                    <a:pt x="214520" y="64007"/>
                    <a:pt x="217523" y="74641"/>
                    <a:pt x="212725" y="55447"/>
                  </a:cubicBezTo>
                  <a:cubicBezTo>
                    <a:pt x="210779" y="22361"/>
                    <a:pt x="226699" y="-12853"/>
                    <a:pt x="187325" y="4647"/>
                  </a:cubicBezTo>
                  <a:cubicBezTo>
                    <a:pt x="183838" y="6197"/>
                    <a:pt x="183092" y="10997"/>
                    <a:pt x="180975" y="14172"/>
                  </a:cubicBezTo>
                  <a:cubicBezTo>
                    <a:pt x="180057" y="27019"/>
                    <a:pt x="191330" y="61797"/>
                    <a:pt x="168275" y="61797"/>
                  </a:cubicBezTo>
                  <a:cubicBezTo>
                    <a:pt x="164928" y="61797"/>
                    <a:pt x="161925" y="59680"/>
                    <a:pt x="158750" y="58622"/>
                  </a:cubicBezTo>
                  <a:cubicBezTo>
                    <a:pt x="155575" y="55447"/>
                    <a:pt x="153150" y="51278"/>
                    <a:pt x="149225" y="49097"/>
                  </a:cubicBezTo>
                  <a:cubicBezTo>
                    <a:pt x="143374" y="45846"/>
                    <a:pt x="130175" y="42747"/>
                    <a:pt x="130175" y="42747"/>
                  </a:cubicBezTo>
                  <a:cubicBezTo>
                    <a:pt x="118533" y="43805"/>
                    <a:pt x="106822" y="44269"/>
                    <a:pt x="95250" y="45922"/>
                  </a:cubicBezTo>
                  <a:cubicBezTo>
                    <a:pt x="91937" y="46395"/>
                    <a:pt x="89072" y="49097"/>
                    <a:pt x="85725" y="49097"/>
                  </a:cubicBezTo>
                  <a:cubicBezTo>
                    <a:pt x="81738" y="49097"/>
                    <a:pt x="67992" y="44244"/>
                    <a:pt x="63500" y="42747"/>
                  </a:cubicBezTo>
                  <a:lnTo>
                    <a:pt x="57150" y="23697"/>
                  </a:lnTo>
                  <a:cubicBezTo>
                    <a:pt x="56092" y="20522"/>
                    <a:pt x="56760" y="16028"/>
                    <a:pt x="53975" y="14172"/>
                  </a:cubicBezTo>
                  <a:lnTo>
                    <a:pt x="34925" y="1472"/>
                  </a:lnTo>
                  <a:cubicBezTo>
                    <a:pt x="12700" y="8880"/>
                    <a:pt x="17992" y="1472"/>
                    <a:pt x="12700" y="17347"/>
                  </a:cubicBezTo>
                  <a:cubicBezTo>
                    <a:pt x="15282" y="25094"/>
                    <a:pt x="16070" y="30242"/>
                    <a:pt x="22225" y="36397"/>
                  </a:cubicBezTo>
                  <a:cubicBezTo>
                    <a:pt x="24923" y="39095"/>
                    <a:pt x="28575" y="40630"/>
                    <a:pt x="31750" y="42747"/>
                  </a:cubicBezTo>
                  <a:cubicBezTo>
                    <a:pt x="33867" y="45922"/>
                    <a:pt x="37679" y="48479"/>
                    <a:pt x="38100" y="52272"/>
                  </a:cubicBezTo>
                  <a:cubicBezTo>
                    <a:pt x="38811" y="58670"/>
                    <a:pt x="38119" y="65733"/>
                    <a:pt x="34925" y="71322"/>
                  </a:cubicBezTo>
                  <a:cubicBezTo>
                    <a:pt x="33265" y="74228"/>
                    <a:pt x="28682" y="73841"/>
                    <a:pt x="25400" y="74497"/>
                  </a:cubicBezTo>
                  <a:cubicBezTo>
                    <a:pt x="18062" y="75965"/>
                    <a:pt x="10583" y="76614"/>
                    <a:pt x="3175" y="77672"/>
                  </a:cubicBezTo>
                  <a:cubicBezTo>
                    <a:pt x="2117" y="84022"/>
                    <a:pt x="0" y="90284"/>
                    <a:pt x="0" y="96722"/>
                  </a:cubicBezTo>
                  <a:cubicBezTo>
                    <a:pt x="0" y="103160"/>
                    <a:pt x="296" y="110014"/>
                    <a:pt x="3175" y="115772"/>
                  </a:cubicBezTo>
                  <a:cubicBezTo>
                    <a:pt x="7618" y="124658"/>
                    <a:pt x="31101" y="124751"/>
                    <a:pt x="34925" y="125297"/>
                  </a:cubicBezTo>
                  <a:cubicBezTo>
                    <a:pt x="51302" y="130756"/>
                    <a:pt x="44297" y="129943"/>
                    <a:pt x="69850" y="125297"/>
                  </a:cubicBezTo>
                  <a:cubicBezTo>
                    <a:pt x="73143" y="124698"/>
                    <a:pt x="76698" y="124130"/>
                    <a:pt x="79375" y="122122"/>
                  </a:cubicBezTo>
                  <a:cubicBezTo>
                    <a:pt x="81268" y="120702"/>
                    <a:pt x="77788" y="120005"/>
                    <a:pt x="82550" y="11894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2777" name="Freeform 13">
              <a:extLst>
                <a:ext uri="{FF2B5EF4-FFF2-40B4-BE49-F238E27FC236}">
                  <a16:creationId xmlns:a16="http://schemas.microsoft.com/office/drawing/2014/main" id="{65E8DF1B-0AC2-4266-8330-1708511DD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0250" y="4121150"/>
              <a:ext cx="400050" cy="415925"/>
            </a:xfrm>
            <a:custGeom>
              <a:avLst/>
              <a:gdLst>
                <a:gd name="T0" fmla="*/ 6350 w 400050"/>
                <a:gd name="T1" fmla="*/ 374650 h 415925"/>
                <a:gd name="T2" fmla="*/ 3175 w 400050"/>
                <a:gd name="T3" fmla="*/ 406400 h 415925"/>
                <a:gd name="T4" fmla="*/ 22225 w 400050"/>
                <a:gd name="T5" fmla="*/ 415925 h 415925"/>
                <a:gd name="T6" fmla="*/ 60325 w 400050"/>
                <a:gd name="T7" fmla="*/ 400050 h 415925"/>
                <a:gd name="T8" fmla="*/ 79375 w 400050"/>
                <a:gd name="T9" fmla="*/ 390525 h 415925"/>
                <a:gd name="T10" fmla="*/ 127000 w 400050"/>
                <a:gd name="T11" fmla="*/ 377825 h 415925"/>
                <a:gd name="T12" fmla="*/ 171450 w 400050"/>
                <a:gd name="T13" fmla="*/ 358775 h 415925"/>
                <a:gd name="T14" fmla="*/ 200025 w 400050"/>
                <a:gd name="T15" fmla="*/ 327025 h 415925"/>
                <a:gd name="T16" fmla="*/ 203200 w 400050"/>
                <a:gd name="T17" fmla="*/ 273050 h 415925"/>
                <a:gd name="T18" fmla="*/ 196850 w 400050"/>
                <a:gd name="T19" fmla="*/ 231775 h 415925"/>
                <a:gd name="T20" fmla="*/ 206375 w 400050"/>
                <a:gd name="T21" fmla="*/ 171450 h 415925"/>
                <a:gd name="T22" fmla="*/ 238125 w 400050"/>
                <a:gd name="T23" fmla="*/ 155575 h 415925"/>
                <a:gd name="T24" fmla="*/ 285750 w 400050"/>
                <a:gd name="T25" fmla="*/ 142875 h 415925"/>
                <a:gd name="T26" fmla="*/ 304800 w 400050"/>
                <a:gd name="T27" fmla="*/ 190500 h 415925"/>
                <a:gd name="T28" fmla="*/ 311150 w 400050"/>
                <a:gd name="T29" fmla="*/ 209550 h 415925"/>
                <a:gd name="T30" fmla="*/ 333375 w 400050"/>
                <a:gd name="T31" fmla="*/ 238125 h 415925"/>
                <a:gd name="T32" fmla="*/ 349250 w 400050"/>
                <a:gd name="T33" fmla="*/ 187325 h 415925"/>
                <a:gd name="T34" fmla="*/ 342900 w 400050"/>
                <a:gd name="T35" fmla="*/ 142875 h 415925"/>
                <a:gd name="T36" fmla="*/ 304800 w 400050"/>
                <a:gd name="T37" fmla="*/ 123825 h 415925"/>
                <a:gd name="T38" fmla="*/ 279400 w 400050"/>
                <a:gd name="T39" fmla="*/ 146050 h 415925"/>
                <a:gd name="T40" fmla="*/ 244475 w 400050"/>
                <a:gd name="T41" fmla="*/ 155575 h 415925"/>
                <a:gd name="T42" fmla="*/ 238125 w 400050"/>
                <a:gd name="T43" fmla="*/ 127000 h 415925"/>
                <a:gd name="T44" fmla="*/ 269875 w 400050"/>
                <a:gd name="T45" fmla="*/ 114300 h 415925"/>
                <a:gd name="T46" fmla="*/ 311150 w 400050"/>
                <a:gd name="T47" fmla="*/ 101600 h 415925"/>
                <a:gd name="T48" fmla="*/ 349250 w 400050"/>
                <a:gd name="T49" fmla="*/ 76200 h 415925"/>
                <a:gd name="T50" fmla="*/ 377825 w 400050"/>
                <a:gd name="T51" fmla="*/ 66675 h 415925"/>
                <a:gd name="T52" fmla="*/ 400050 w 400050"/>
                <a:gd name="T53" fmla="*/ 19050 h 415925"/>
                <a:gd name="T54" fmla="*/ 387350 w 400050"/>
                <a:gd name="T55" fmla="*/ 6350 h 415925"/>
                <a:gd name="T56" fmla="*/ 352425 w 400050"/>
                <a:gd name="T57" fmla="*/ 0 h 415925"/>
                <a:gd name="T58" fmla="*/ 330200 w 400050"/>
                <a:gd name="T59" fmla="*/ 12700 h 415925"/>
                <a:gd name="T60" fmla="*/ 292100 w 400050"/>
                <a:gd name="T61" fmla="*/ 31750 h 415925"/>
                <a:gd name="T62" fmla="*/ 238125 w 400050"/>
                <a:gd name="T63" fmla="*/ 69850 h 415925"/>
                <a:gd name="T64" fmla="*/ 219075 w 400050"/>
                <a:gd name="T65" fmla="*/ 104775 h 415925"/>
                <a:gd name="T66" fmla="*/ 206375 w 400050"/>
                <a:gd name="T67" fmla="*/ 117475 h 415925"/>
                <a:gd name="T68" fmla="*/ 193675 w 400050"/>
                <a:gd name="T69" fmla="*/ 133350 h 415925"/>
                <a:gd name="T70" fmla="*/ 180975 w 400050"/>
                <a:gd name="T71" fmla="*/ 171450 h 415925"/>
                <a:gd name="T72" fmla="*/ 168275 w 400050"/>
                <a:gd name="T73" fmla="*/ 200025 h 415925"/>
                <a:gd name="T74" fmla="*/ 155575 w 400050"/>
                <a:gd name="T75" fmla="*/ 231775 h 415925"/>
                <a:gd name="T76" fmla="*/ 133350 w 400050"/>
                <a:gd name="T77" fmla="*/ 266700 h 415925"/>
                <a:gd name="T78" fmla="*/ 120650 w 400050"/>
                <a:gd name="T79" fmla="*/ 282575 h 415925"/>
                <a:gd name="T80" fmla="*/ 107950 w 400050"/>
                <a:gd name="T81" fmla="*/ 295275 h 415925"/>
                <a:gd name="T82" fmla="*/ 82550 w 400050"/>
                <a:gd name="T83" fmla="*/ 320675 h 415925"/>
                <a:gd name="T84" fmla="*/ 47625 w 400050"/>
                <a:gd name="T85" fmla="*/ 342900 h 415925"/>
                <a:gd name="T86" fmla="*/ 28575 w 400050"/>
                <a:gd name="T87" fmla="*/ 352425 h 4159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00050" h="415925">
                  <a:moveTo>
                    <a:pt x="28575" y="352425"/>
                  </a:moveTo>
                  <a:cubicBezTo>
                    <a:pt x="23283" y="357188"/>
                    <a:pt x="11230" y="363670"/>
                    <a:pt x="6350" y="374650"/>
                  </a:cubicBezTo>
                  <a:cubicBezTo>
                    <a:pt x="3632" y="380767"/>
                    <a:pt x="0" y="393700"/>
                    <a:pt x="0" y="393700"/>
                  </a:cubicBezTo>
                  <a:cubicBezTo>
                    <a:pt x="1058" y="397933"/>
                    <a:pt x="449" y="402993"/>
                    <a:pt x="3175" y="406400"/>
                  </a:cubicBezTo>
                  <a:cubicBezTo>
                    <a:pt x="5266" y="409013"/>
                    <a:pt x="9707" y="408078"/>
                    <a:pt x="12700" y="409575"/>
                  </a:cubicBezTo>
                  <a:cubicBezTo>
                    <a:pt x="16113" y="411282"/>
                    <a:pt x="19050" y="413808"/>
                    <a:pt x="22225" y="415925"/>
                  </a:cubicBezTo>
                  <a:cubicBezTo>
                    <a:pt x="25400" y="413808"/>
                    <a:pt x="28263" y="411125"/>
                    <a:pt x="31750" y="409575"/>
                  </a:cubicBezTo>
                  <a:lnTo>
                    <a:pt x="60325" y="400050"/>
                  </a:lnTo>
                  <a:cubicBezTo>
                    <a:pt x="63500" y="398992"/>
                    <a:pt x="67065" y="398731"/>
                    <a:pt x="69850" y="396875"/>
                  </a:cubicBezTo>
                  <a:cubicBezTo>
                    <a:pt x="73025" y="394758"/>
                    <a:pt x="75868" y="392028"/>
                    <a:pt x="79375" y="390525"/>
                  </a:cubicBezTo>
                  <a:cubicBezTo>
                    <a:pt x="84365" y="388387"/>
                    <a:pt x="103806" y="385305"/>
                    <a:pt x="107950" y="384175"/>
                  </a:cubicBezTo>
                  <a:cubicBezTo>
                    <a:pt x="114408" y="382414"/>
                    <a:pt x="121431" y="381538"/>
                    <a:pt x="127000" y="377825"/>
                  </a:cubicBezTo>
                  <a:cubicBezTo>
                    <a:pt x="133350" y="373592"/>
                    <a:pt x="138566" y="366622"/>
                    <a:pt x="146050" y="365125"/>
                  </a:cubicBezTo>
                  <a:cubicBezTo>
                    <a:pt x="165207" y="361294"/>
                    <a:pt x="156805" y="363657"/>
                    <a:pt x="171450" y="358775"/>
                  </a:cubicBezTo>
                  <a:lnTo>
                    <a:pt x="177800" y="339725"/>
                  </a:lnTo>
                  <a:cubicBezTo>
                    <a:pt x="183011" y="324093"/>
                    <a:pt x="177674" y="330750"/>
                    <a:pt x="200025" y="327025"/>
                  </a:cubicBezTo>
                  <a:cubicBezTo>
                    <a:pt x="205901" y="309397"/>
                    <a:pt x="206375" y="310399"/>
                    <a:pt x="206375" y="282575"/>
                  </a:cubicBezTo>
                  <a:cubicBezTo>
                    <a:pt x="206375" y="279228"/>
                    <a:pt x="205291" y="275663"/>
                    <a:pt x="203200" y="273050"/>
                  </a:cubicBezTo>
                  <a:cubicBezTo>
                    <a:pt x="200816" y="270070"/>
                    <a:pt x="196850" y="268817"/>
                    <a:pt x="193675" y="266700"/>
                  </a:cubicBezTo>
                  <a:cubicBezTo>
                    <a:pt x="194733" y="255058"/>
                    <a:pt x="194401" y="243205"/>
                    <a:pt x="196850" y="231775"/>
                  </a:cubicBezTo>
                  <a:cubicBezTo>
                    <a:pt x="197650" y="228044"/>
                    <a:pt x="202605" y="226019"/>
                    <a:pt x="203200" y="222250"/>
                  </a:cubicBezTo>
                  <a:cubicBezTo>
                    <a:pt x="205846" y="205491"/>
                    <a:pt x="203729" y="188209"/>
                    <a:pt x="206375" y="171450"/>
                  </a:cubicBezTo>
                  <a:cubicBezTo>
                    <a:pt x="207856" y="162071"/>
                    <a:pt x="215004" y="160562"/>
                    <a:pt x="222250" y="158750"/>
                  </a:cubicBezTo>
                  <a:cubicBezTo>
                    <a:pt x="227485" y="157441"/>
                    <a:pt x="232919" y="156995"/>
                    <a:pt x="238125" y="155575"/>
                  </a:cubicBezTo>
                  <a:cubicBezTo>
                    <a:pt x="244583" y="153814"/>
                    <a:pt x="257175" y="149225"/>
                    <a:pt x="257175" y="149225"/>
                  </a:cubicBezTo>
                  <a:cubicBezTo>
                    <a:pt x="263980" y="139017"/>
                    <a:pt x="266996" y="128288"/>
                    <a:pt x="285750" y="142875"/>
                  </a:cubicBezTo>
                  <a:cubicBezTo>
                    <a:pt x="291034" y="146984"/>
                    <a:pt x="288387" y="156356"/>
                    <a:pt x="292100" y="161925"/>
                  </a:cubicBezTo>
                  <a:cubicBezTo>
                    <a:pt x="302163" y="177019"/>
                    <a:pt x="297243" y="167830"/>
                    <a:pt x="304800" y="190500"/>
                  </a:cubicBezTo>
                  <a:lnTo>
                    <a:pt x="307975" y="200025"/>
                  </a:lnTo>
                  <a:cubicBezTo>
                    <a:pt x="309033" y="203200"/>
                    <a:pt x="310494" y="206268"/>
                    <a:pt x="311150" y="209550"/>
                  </a:cubicBezTo>
                  <a:cubicBezTo>
                    <a:pt x="312208" y="214842"/>
                    <a:pt x="311012" y="221165"/>
                    <a:pt x="314325" y="225425"/>
                  </a:cubicBezTo>
                  <a:cubicBezTo>
                    <a:pt x="319010" y="231449"/>
                    <a:pt x="333375" y="238125"/>
                    <a:pt x="333375" y="238125"/>
                  </a:cubicBezTo>
                  <a:cubicBezTo>
                    <a:pt x="336550" y="236008"/>
                    <a:pt x="341762" y="235417"/>
                    <a:pt x="342900" y="231775"/>
                  </a:cubicBezTo>
                  <a:cubicBezTo>
                    <a:pt x="347364" y="217489"/>
                    <a:pt x="349250" y="187325"/>
                    <a:pt x="349250" y="187325"/>
                  </a:cubicBezTo>
                  <a:cubicBezTo>
                    <a:pt x="348192" y="175683"/>
                    <a:pt x="347728" y="163972"/>
                    <a:pt x="346075" y="152400"/>
                  </a:cubicBezTo>
                  <a:cubicBezTo>
                    <a:pt x="345602" y="149087"/>
                    <a:pt x="345267" y="145242"/>
                    <a:pt x="342900" y="142875"/>
                  </a:cubicBezTo>
                  <a:cubicBezTo>
                    <a:pt x="337504" y="137479"/>
                    <a:pt x="331090" y="132588"/>
                    <a:pt x="323850" y="130175"/>
                  </a:cubicBezTo>
                  <a:lnTo>
                    <a:pt x="304800" y="123825"/>
                  </a:lnTo>
                  <a:cubicBezTo>
                    <a:pt x="302683" y="127000"/>
                    <a:pt x="301322" y="130837"/>
                    <a:pt x="298450" y="133350"/>
                  </a:cubicBezTo>
                  <a:cubicBezTo>
                    <a:pt x="292707" y="138376"/>
                    <a:pt x="279400" y="146050"/>
                    <a:pt x="279400" y="146050"/>
                  </a:cubicBezTo>
                  <a:cubicBezTo>
                    <a:pt x="256210" y="138320"/>
                    <a:pt x="266844" y="138077"/>
                    <a:pt x="247650" y="142875"/>
                  </a:cubicBezTo>
                  <a:cubicBezTo>
                    <a:pt x="246592" y="147108"/>
                    <a:pt x="247966" y="152957"/>
                    <a:pt x="244475" y="155575"/>
                  </a:cubicBezTo>
                  <a:cubicBezTo>
                    <a:pt x="241798" y="157583"/>
                    <a:pt x="235676" y="155667"/>
                    <a:pt x="234950" y="152400"/>
                  </a:cubicBezTo>
                  <a:cubicBezTo>
                    <a:pt x="233099" y="144071"/>
                    <a:pt x="234660" y="134797"/>
                    <a:pt x="238125" y="127000"/>
                  </a:cubicBezTo>
                  <a:cubicBezTo>
                    <a:pt x="239484" y="123942"/>
                    <a:pt x="244657" y="125322"/>
                    <a:pt x="247650" y="123825"/>
                  </a:cubicBezTo>
                  <a:cubicBezTo>
                    <a:pt x="269576" y="112862"/>
                    <a:pt x="243444" y="120908"/>
                    <a:pt x="269875" y="114300"/>
                  </a:cubicBezTo>
                  <a:cubicBezTo>
                    <a:pt x="273050" y="112183"/>
                    <a:pt x="275987" y="109657"/>
                    <a:pt x="279400" y="107950"/>
                  </a:cubicBezTo>
                  <a:cubicBezTo>
                    <a:pt x="288266" y="103517"/>
                    <a:pt x="302960" y="102770"/>
                    <a:pt x="311150" y="101600"/>
                  </a:cubicBezTo>
                  <a:lnTo>
                    <a:pt x="339725" y="82550"/>
                  </a:lnTo>
                  <a:cubicBezTo>
                    <a:pt x="342900" y="80433"/>
                    <a:pt x="345630" y="77407"/>
                    <a:pt x="349250" y="76200"/>
                  </a:cubicBezTo>
                  <a:lnTo>
                    <a:pt x="368300" y="69850"/>
                  </a:lnTo>
                  <a:lnTo>
                    <a:pt x="377825" y="66675"/>
                  </a:lnTo>
                  <a:cubicBezTo>
                    <a:pt x="394238" y="42056"/>
                    <a:pt x="388112" y="54865"/>
                    <a:pt x="396875" y="28575"/>
                  </a:cubicBezTo>
                  <a:lnTo>
                    <a:pt x="400050" y="19050"/>
                  </a:lnTo>
                  <a:cubicBezTo>
                    <a:pt x="398992" y="15875"/>
                    <a:pt x="399242" y="11892"/>
                    <a:pt x="396875" y="9525"/>
                  </a:cubicBezTo>
                  <a:cubicBezTo>
                    <a:pt x="394508" y="7158"/>
                    <a:pt x="390643" y="6949"/>
                    <a:pt x="387350" y="6350"/>
                  </a:cubicBezTo>
                  <a:cubicBezTo>
                    <a:pt x="378955" y="4824"/>
                    <a:pt x="370417" y="4233"/>
                    <a:pt x="361950" y="3175"/>
                  </a:cubicBezTo>
                  <a:cubicBezTo>
                    <a:pt x="358775" y="2117"/>
                    <a:pt x="355772" y="0"/>
                    <a:pt x="352425" y="0"/>
                  </a:cubicBezTo>
                  <a:cubicBezTo>
                    <a:pt x="347029" y="0"/>
                    <a:pt x="341235" y="498"/>
                    <a:pt x="336550" y="3175"/>
                  </a:cubicBezTo>
                  <a:cubicBezTo>
                    <a:pt x="333237" y="5068"/>
                    <a:pt x="333072" y="10187"/>
                    <a:pt x="330200" y="12700"/>
                  </a:cubicBezTo>
                  <a:cubicBezTo>
                    <a:pt x="324457" y="17726"/>
                    <a:pt x="318390" y="22987"/>
                    <a:pt x="311150" y="25400"/>
                  </a:cubicBezTo>
                  <a:cubicBezTo>
                    <a:pt x="304800" y="27517"/>
                    <a:pt x="297669" y="28037"/>
                    <a:pt x="292100" y="31750"/>
                  </a:cubicBezTo>
                  <a:cubicBezTo>
                    <a:pt x="270265" y="46306"/>
                    <a:pt x="280290" y="42037"/>
                    <a:pt x="263525" y="47625"/>
                  </a:cubicBezTo>
                  <a:cubicBezTo>
                    <a:pt x="252942" y="63500"/>
                    <a:pt x="260350" y="55033"/>
                    <a:pt x="238125" y="69850"/>
                  </a:cubicBezTo>
                  <a:lnTo>
                    <a:pt x="228600" y="76200"/>
                  </a:lnTo>
                  <a:cubicBezTo>
                    <a:pt x="222706" y="111567"/>
                    <a:pt x="230236" y="82453"/>
                    <a:pt x="219075" y="104775"/>
                  </a:cubicBezTo>
                  <a:cubicBezTo>
                    <a:pt x="217578" y="107768"/>
                    <a:pt x="218267" y="111933"/>
                    <a:pt x="215900" y="114300"/>
                  </a:cubicBezTo>
                  <a:cubicBezTo>
                    <a:pt x="213533" y="116667"/>
                    <a:pt x="209550" y="116417"/>
                    <a:pt x="206375" y="117475"/>
                  </a:cubicBezTo>
                  <a:cubicBezTo>
                    <a:pt x="205317" y="120650"/>
                    <a:pt x="205291" y="124387"/>
                    <a:pt x="203200" y="127000"/>
                  </a:cubicBezTo>
                  <a:cubicBezTo>
                    <a:pt x="200816" y="129980"/>
                    <a:pt x="195382" y="129937"/>
                    <a:pt x="193675" y="133350"/>
                  </a:cubicBezTo>
                  <a:cubicBezTo>
                    <a:pt x="190796" y="139108"/>
                    <a:pt x="191897" y="146116"/>
                    <a:pt x="190500" y="152400"/>
                  </a:cubicBezTo>
                  <a:cubicBezTo>
                    <a:pt x="186640" y="169769"/>
                    <a:pt x="188586" y="154325"/>
                    <a:pt x="180975" y="171450"/>
                  </a:cubicBezTo>
                  <a:cubicBezTo>
                    <a:pt x="178257" y="177567"/>
                    <a:pt x="178338" y="184931"/>
                    <a:pt x="174625" y="190500"/>
                  </a:cubicBezTo>
                  <a:cubicBezTo>
                    <a:pt x="172508" y="193675"/>
                    <a:pt x="169982" y="196612"/>
                    <a:pt x="168275" y="200025"/>
                  </a:cubicBezTo>
                  <a:cubicBezTo>
                    <a:pt x="162096" y="212382"/>
                    <a:pt x="168029" y="208008"/>
                    <a:pt x="161925" y="222250"/>
                  </a:cubicBezTo>
                  <a:cubicBezTo>
                    <a:pt x="160422" y="225757"/>
                    <a:pt x="158273" y="229077"/>
                    <a:pt x="155575" y="231775"/>
                  </a:cubicBezTo>
                  <a:cubicBezTo>
                    <a:pt x="152877" y="234473"/>
                    <a:pt x="149225" y="236008"/>
                    <a:pt x="146050" y="238125"/>
                  </a:cubicBezTo>
                  <a:cubicBezTo>
                    <a:pt x="135987" y="253219"/>
                    <a:pt x="140907" y="244030"/>
                    <a:pt x="133350" y="266700"/>
                  </a:cubicBezTo>
                  <a:cubicBezTo>
                    <a:pt x="132292" y="269875"/>
                    <a:pt x="132960" y="274369"/>
                    <a:pt x="130175" y="276225"/>
                  </a:cubicBezTo>
                  <a:lnTo>
                    <a:pt x="120650" y="282575"/>
                  </a:lnTo>
                  <a:cubicBezTo>
                    <a:pt x="119592" y="285750"/>
                    <a:pt x="119842" y="289733"/>
                    <a:pt x="117475" y="292100"/>
                  </a:cubicBezTo>
                  <a:cubicBezTo>
                    <a:pt x="115108" y="294467"/>
                    <a:pt x="110943" y="293778"/>
                    <a:pt x="107950" y="295275"/>
                  </a:cubicBezTo>
                  <a:cubicBezTo>
                    <a:pt x="104537" y="296982"/>
                    <a:pt x="101600" y="299508"/>
                    <a:pt x="98425" y="301625"/>
                  </a:cubicBezTo>
                  <a:cubicBezTo>
                    <a:pt x="92181" y="310991"/>
                    <a:pt x="91717" y="313035"/>
                    <a:pt x="82550" y="320675"/>
                  </a:cubicBezTo>
                  <a:cubicBezTo>
                    <a:pt x="79619" y="323118"/>
                    <a:pt x="76200" y="324908"/>
                    <a:pt x="73025" y="327025"/>
                  </a:cubicBezTo>
                  <a:cubicBezTo>
                    <a:pt x="62962" y="342119"/>
                    <a:pt x="70295" y="335343"/>
                    <a:pt x="47625" y="342900"/>
                  </a:cubicBezTo>
                  <a:lnTo>
                    <a:pt x="38100" y="346075"/>
                  </a:lnTo>
                  <a:cubicBezTo>
                    <a:pt x="27571" y="349585"/>
                    <a:pt x="33867" y="347662"/>
                    <a:pt x="28575" y="35242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2778" name="Freeform 21">
              <a:extLst>
                <a:ext uri="{FF2B5EF4-FFF2-40B4-BE49-F238E27FC236}">
                  <a16:creationId xmlns:a16="http://schemas.microsoft.com/office/drawing/2014/main" id="{C54DE9A0-1FBF-42A1-87C3-253211540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7730" y="4182929"/>
              <a:ext cx="77282" cy="62046"/>
            </a:xfrm>
            <a:custGeom>
              <a:avLst/>
              <a:gdLst>
                <a:gd name="T0" fmla="*/ 54595 w 77282"/>
                <a:gd name="T1" fmla="*/ 4896 h 62046"/>
                <a:gd name="T2" fmla="*/ 26020 w 77282"/>
                <a:gd name="T3" fmla="*/ 1721 h 62046"/>
                <a:gd name="T4" fmla="*/ 6970 w 77282"/>
                <a:gd name="T5" fmla="*/ 8071 h 62046"/>
                <a:gd name="T6" fmla="*/ 3795 w 77282"/>
                <a:gd name="T7" fmla="*/ 49346 h 62046"/>
                <a:gd name="T8" fmla="*/ 13320 w 77282"/>
                <a:gd name="T9" fmla="*/ 58871 h 62046"/>
                <a:gd name="T10" fmla="*/ 22845 w 77282"/>
                <a:gd name="T11" fmla="*/ 62046 h 62046"/>
                <a:gd name="T12" fmla="*/ 70470 w 77282"/>
                <a:gd name="T13" fmla="*/ 52521 h 62046"/>
                <a:gd name="T14" fmla="*/ 76820 w 77282"/>
                <a:gd name="T15" fmla="*/ 42996 h 62046"/>
                <a:gd name="T16" fmla="*/ 64120 w 77282"/>
                <a:gd name="T17" fmla="*/ 4896 h 62046"/>
                <a:gd name="T18" fmla="*/ 54595 w 77282"/>
                <a:gd name="T19" fmla="*/ 4896 h 620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282" h="62046">
                  <a:moveTo>
                    <a:pt x="54595" y="4896"/>
                  </a:moveTo>
                  <a:cubicBezTo>
                    <a:pt x="48245" y="4367"/>
                    <a:pt x="42947" y="-3357"/>
                    <a:pt x="26020" y="1721"/>
                  </a:cubicBezTo>
                  <a:cubicBezTo>
                    <a:pt x="19609" y="3644"/>
                    <a:pt x="6970" y="8071"/>
                    <a:pt x="6970" y="8071"/>
                  </a:cubicBezTo>
                  <a:cubicBezTo>
                    <a:pt x="1270" y="25172"/>
                    <a:pt x="-3699" y="30611"/>
                    <a:pt x="3795" y="49346"/>
                  </a:cubicBezTo>
                  <a:cubicBezTo>
                    <a:pt x="5463" y="53515"/>
                    <a:pt x="9584" y="56380"/>
                    <a:pt x="13320" y="58871"/>
                  </a:cubicBezTo>
                  <a:cubicBezTo>
                    <a:pt x="16105" y="60727"/>
                    <a:pt x="19670" y="60988"/>
                    <a:pt x="22845" y="62046"/>
                  </a:cubicBezTo>
                  <a:cubicBezTo>
                    <a:pt x="40302" y="60591"/>
                    <a:pt x="57661" y="65330"/>
                    <a:pt x="70470" y="52521"/>
                  </a:cubicBezTo>
                  <a:cubicBezTo>
                    <a:pt x="73168" y="49823"/>
                    <a:pt x="74703" y="46171"/>
                    <a:pt x="76820" y="42996"/>
                  </a:cubicBezTo>
                  <a:cubicBezTo>
                    <a:pt x="74605" y="18634"/>
                    <a:pt x="84373" y="7789"/>
                    <a:pt x="64120" y="4896"/>
                  </a:cubicBezTo>
                  <a:cubicBezTo>
                    <a:pt x="59929" y="4297"/>
                    <a:pt x="60945" y="5425"/>
                    <a:pt x="54595" y="48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2779" name="Freeform 22">
              <a:extLst>
                <a:ext uri="{FF2B5EF4-FFF2-40B4-BE49-F238E27FC236}">
                  <a16:creationId xmlns:a16="http://schemas.microsoft.com/office/drawing/2014/main" id="{12C96FEE-F30F-44F1-A6EA-F37EC783A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25" y="4460875"/>
              <a:ext cx="82551" cy="57150"/>
            </a:xfrm>
            <a:custGeom>
              <a:avLst/>
              <a:gdLst>
                <a:gd name="T0" fmla="*/ 69850 w 82551"/>
                <a:gd name="T1" fmla="*/ 15875 h 57150"/>
                <a:gd name="T2" fmla="*/ 44450 w 82551"/>
                <a:gd name="T3" fmla="*/ 9525 h 57150"/>
                <a:gd name="T4" fmla="*/ 38100 w 82551"/>
                <a:gd name="T5" fmla="*/ 0 h 57150"/>
                <a:gd name="T6" fmla="*/ 12700 w 82551"/>
                <a:gd name="T7" fmla="*/ 9525 h 57150"/>
                <a:gd name="T8" fmla="*/ 0 w 82551"/>
                <a:gd name="T9" fmla="*/ 28575 h 57150"/>
                <a:gd name="T10" fmla="*/ 6350 w 82551"/>
                <a:gd name="T11" fmla="*/ 38100 h 57150"/>
                <a:gd name="T12" fmla="*/ 25400 w 82551"/>
                <a:gd name="T13" fmla="*/ 50800 h 57150"/>
                <a:gd name="T14" fmla="*/ 53975 w 82551"/>
                <a:gd name="T15" fmla="*/ 57150 h 57150"/>
                <a:gd name="T16" fmla="*/ 82550 w 82551"/>
                <a:gd name="T17" fmla="*/ 44450 h 57150"/>
                <a:gd name="T18" fmla="*/ 79375 w 82551"/>
                <a:gd name="T19" fmla="*/ 22225 h 57150"/>
                <a:gd name="T20" fmla="*/ 69850 w 82551"/>
                <a:gd name="T21" fmla="*/ 15875 h 57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2551" h="57150">
                  <a:moveTo>
                    <a:pt x="69850" y="15875"/>
                  </a:moveTo>
                  <a:cubicBezTo>
                    <a:pt x="64029" y="13758"/>
                    <a:pt x="47704" y="12128"/>
                    <a:pt x="44450" y="9525"/>
                  </a:cubicBezTo>
                  <a:cubicBezTo>
                    <a:pt x="41470" y="7141"/>
                    <a:pt x="40217" y="3175"/>
                    <a:pt x="38100" y="0"/>
                  </a:cubicBezTo>
                  <a:cubicBezTo>
                    <a:pt x="28494" y="1921"/>
                    <a:pt x="19637" y="1597"/>
                    <a:pt x="12700" y="9525"/>
                  </a:cubicBezTo>
                  <a:cubicBezTo>
                    <a:pt x="7674" y="15268"/>
                    <a:pt x="0" y="28575"/>
                    <a:pt x="0" y="28575"/>
                  </a:cubicBezTo>
                  <a:cubicBezTo>
                    <a:pt x="2117" y="31750"/>
                    <a:pt x="3478" y="35587"/>
                    <a:pt x="6350" y="38100"/>
                  </a:cubicBezTo>
                  <a:cubicBezTo>
                    <a:pt x="12093" y="43126"/>
                    <a:pt x="17872" y="49545"/>
                    <a:pt x="25400" y="50800"/>
                  </a:cubicBezTo>
                  <a:cubicBezTo>
                    <a:pt x="47751" y="54525"/>
                    <a:pt x="38343" y="51939"/>
                    <a:pt x="53975" y="57150"/>
                  </a:cubicBezTo>
                  <a:cubicBezTo>
                    <a:pt x="67722" y="55432"/>
                    <a:pt x="82550" y="61336"/>
                    <a:pt x="82550" y="44450"/>
                  </a:cubicBezTo>
                  <a:cubicBezTo>
                    <a:pt x="82550" y="36966"/>
                    <a:pt x="82722" y="28918"/>
                    <a:pt x="79375" y="22225"/>
                  </a:cubicBezTo>
                  <a:cubicBezTo>
                    <a:pt x="77878" y="19232"/>
                    <a:pt x="75671" y="17992"/>
                    <a:pt x="69850" y="1587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2780" name="Rectangle 24">
              <a:extLst>
                <a:ext uri="{FF2B5EF4-FFF2-40B4-BE49-F238E27FC236}">
                  <a16:creationId xmlns:a16="http://schemas.microsoft.com/office/drawing/2014/main" id="{562DF166-11DB-41FC-A85D-06262EA82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180" y="5504174"/>
              <a:ext cx="1014399" cy="885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781" name="Freeform 26">
              <a:extLst>
                <a:ext uri="{FF2B5EF4-FFF2-40B4-BE49-F238E27FC236}">
                  <a16:creationId xmlns:a16="http://schemas.microsoft.com/office/drawing/2014/main" id="{09A2CC77-35F8-4030-AA25-42659EFC9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0916" y="4119268"/>
              <a:ext cx="119260" cy="47656"/>
            </a:xfrm>
            <a:custGeom>
              <a:avLst/>
              <a:gdLst>
                <a:gd name="T0" fmla="*/ 3098 w 119260"/>
                <a:gd name="T1" fmla="*/ 38720 h 47656"/>
                <a:gd name="T2" fmla="*/ 17991 w 119260"/>
                <a:gd name="T3" fmla="*/ 32763 h 47656"/>
                <a:gd name="T4" fmla="*/ 20969 w 119260"/>
                <a:gd name="T5" fmla="*/ 23828 h 47656"/>
                <a:gd name="T6" fmla="*/ 47776 w 119260"/>
                <a:gd name="T7" fmla="*/ 8935 h 47656"/>
                <a:gd name="T8" fmla="*/ 65647 w 119260"/>
                <a:gd name="T9" fmla="*/ 0 h 47656"/>
                <a:gd name="T10" fmla="*/ 107346 w 119260"/>
                <a:gd name="T11" fmla="*/ 2978 h 47656"/>
                <a:gd name="T12" fmla="*/ 116281 w 119260"/>
                <a:gd name="T13" fmla="*/ 5957 h 47656"/>
                <a:gd name="T14" fmla="*/ 119260 w 119260"/>
                <a:gd name="T15" fmla="*/ 17871 h 47656"/>
                <a:gd name="T16" fmla="*/ 110324 w 119260"/>
                <a:gd name="T17" fmla="*/ 35742 h 47656"/>
                <a:gd name="T18" fmla="*/ 89475 w 119260"/>
                <a:gd name="T19" fmla="*/ 41699 h 47656"/>
                <a:gd name="T20" fmla="*/ 53733 w 119260"/>
                <a:gd name="T21" fmla="*/ 44677 h 47656"/>
                <a:gd name="T22" fmla="*/ 29905 w 119260"/>
                <a:gd name="T23" fmla="*/ 47656 h 47656"/>
                <a:gd name="T24" fmla="*/ 3098 w 119260"/>
                <a:gd name="T25" fmla="*/ 32763 h 47656"/>
                <a:gd name="T26" fmla="*/ 3098 w 119260"/>
                <a:gd name="T27" fmla="*/ 38720 h 476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9260" h="47656">
                  <a:moveTo>
                    <a:pt x="3098" y="38720"/>
                  </a:moveTo>
                  <a:cubicBezTo>
                    <a:pt x="5580" y="38720"/>
                    <a:pt x="13883" y="36186"/>
                    <a:pt x="17991" y="32763"/>
                  </a:cubicBezTo>
                  <a:cubicBezTo>
                    <a:pt x="20403" y="30753"/>
                    <a:pt x="18749" y="26048"/>
                    <a:pt x="20969" y="23828"/>
                  </a:cubicBezTo>
                  <a:cubicBezTo>
                    <a:pt x="39750" y="5047"/>
                    <a:pt x="32795" y="16426"/>
                    <a:pt x="47776" y="8935"/>
                  </a:cubicBezTo>
                  <a:cubicBezTo>
                    <a:pt x="70864" y="-2610"/>
                    <a:pt x="43192" y="7483"/>
                    <a:pt x="65647" y="0"/>
                  </a:cubicBezTo>
                  <a:cubicBezTo>
                    <a:pt x="79547" y="993"/>
                    <a:pt x="93506" y="1350"/>
                    <a:pt x="107346" y="2978"/>
                  </a:cubicBezTo>
                  <a:cubicBezTo>
                    <a:pt x="110464" y="3345"/>
                    <a:pt x="114320" y="3505"/>
                    <a:pt x="116281" y="5957"/>
                  </a:cubicBezTo>
                  <a:cubicBezTo>
                    <a:pt x="118838" y="9154"/>
                    <a:pt x="118267" y="13900"/>
                    <a:pt x="119260" y="17871"/>
                  </a:cubicBezTo>
                  <a:cubicBezTo>
                    <a:pt x="117298" y="23756"/>
                    <a:pt x="115572" y="31544"/>
                    <a:pt x="110324" y="35742"/>
                  </a:cubicBezTo>
                  <a:cubicBezTo>
                    <a:pt x="108494" y="37206"/>
                    <a:pt x="90107" y="41620"/>
                    <a:pt x="89475" y="41699"/>
                  </a:cubicBezTo>
                  <a:cubicBezTo>
                    <a:pt x="77612" y="43182"/>
                    <a:pt x="65629" y="43487"/>
                    <a:pt x="53733" y="44677"/>
                  </a:cubicBezTo>
                  <a:cubicBezTo>
                    <a:pt x="45768" y="45473"/>
                    <a:pt x="37848" y="46663"/>
                    <a:pt x="29905" y="47656"/>
                  </a:cubicBezTo>
                  <a:cubicBezTo>
                    <a:pt x="3641" y="45029"/>
                    <a:pt x="-5415" y="54045"/>
                    <a:pt x="3098" y="32763"/>
                  </a:cubicBezTo>
                  <a:cubicBezTo>
                    <a:pt x="3619" y="31459"/>
                    <a:pt x="616" y="38720"/>
                    <a:pt x="3098" y="387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2782" name="Freeform 27">
              <a:extLst>
                <a:ext uri="{FF2B5EF4-FFF2-40B4-BE49-F238E27FC236}">
                  <a16:creationId xmlns:a16="http://schemas.microsoft.com/office/drawing/2014/main" id="{7215E34D-C3DE-4915-8B7D-E54278C13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939" y="4321806"/>
              <a:ext cx="53613" cy="145946"/>
            </a:xfrm>
            <a:custGeom>
              <a:avLst/>
              <a:gdLst>
                <a:gd name="T0" fmla="*/ 26806 w 53613"/>
                <a:gd name="T1" fmla="*/ 0 h 145946"/>
                <a:gd name="T2" fmla="*/ 41699 w 53613"/>
                <a:gd name="T3" fmla="*/ 5957 h 145946"/>
                <a:gd name="T4" fmla="*/ 44677 w 53613"/>
                <a:gd name="T5" fmla="*/ 14892 h 145946"/>
                <a:gd name="T6" fmla="*/ 50634 w 53613"/>
                <a:gd name="T7" fmla="*/ 23828 h 145946"/>
                <a:gd name="T8" fmla="*/ 44677 w 53613"/>
                <a:gd name="T9" fmla="*/ 47656 h 145946"/>
                <a:gd name="T10" fmla="*/ 47656 w 53613"/>
                <a:gd name="T11" fmla="*/ 59570 h 145946"/>
                <a:gd name="T12" fmla="*/ 50634 w 53613"/>
                <a:gd name="T13" fmla="*/ 68505 h 145946"/>
                <a:gd name="T14" fmla="*/ 53613 w 53613"/>
                <a:gd name="T15" fmla="*/ 83398 h 145946"/>
                <a:gd name="T16" fmla="*/ 50634 w 53613"/>
                <a:gd name="T17" fmla="*/ 110204 h 145946"/>
                <a:gd name="T18" fmla="*/ 41699 w 53613"/>
                <a:gd name="T19" fmla="*/ 116161 h 145946"/>
                <a:gd name="T20" fmla="*/ 35742 w 53613"/>
                <a:gd name="T21" fmla="*/ 134032 h 145946"/>
                <a:gd name="T22" fmla="*/ 32763 w 53613"/>
                <a:gd name="T23" fmla="*/ 142968 h 145946"/>
                <a:gd name="T24" fmla="*/ 23828 w 53613"/>
                <a:gd name="T25" fmla="*/ 145946 h 145946"/>
                <a:gd name="T26" fmla="*/ 5957 w 53613"/>
                <a:gd name="T27" fmla="*/ 142968 h 145946"/>
                <a:gd name="T28" fmla="*/ 0 w 53613"/>
                <a:gd name="T29" fmla="*/ 125097 h 145946"/>
                <a:gd name="T30" fmla="*/ 2978 w 53613"/>
                <a:gd name="T31" fmla="*/ 35742 h 145946"/>
                <a:gd name="T32" fmla="*/ 8935 w 53613"/>
                <a:gd name="T33" fmla="*/ 26806 h 145946"/>
                <a:gd name="T34" fmla="*/ 17871 w 53613"/>
                <a:gd name="T35" fmla="*/ 20849 h 145946"/>
                <a:gd name="T36" fmla="*/ 32763 w 53613"/>
                <a:gd name="T37" fmla="*/ 0 h 145946"/>
                <a:gd name="T38" fmla="*/ 26806 w 53613"/>
                <a:gd name="T39" fmla="*/ 0 h 1459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3613" h="145946">
                  <a:moveTo>
                    <a:pt x="26806" y="0"/>
                  </a:moveTo>
                  <a:cubicBezTo>
                    <a:pt x="31770" y="1986"/>
                    <a:pt x="37591" y="2534"/>
                    <a:pt x="41699" y="5957"/>
                  </a:cubicBezTo>
                  <a:cubicBezTo>
                    <a:pt x="44111" y="7967"/>
                    <a:pt x="43273" y="12084"/>
                    <a:pt x="44677" y="14892"/>
                  </a:cubicBezTo>
                  <a:cubicBezTo>
                    <a:pt x="46278" y="18094"/>
                    <a:pt x="48648" y="20849"/>
                    <a:pt x="50634" y="23828"/>
                  </a:cubicBezTo>
                  <a:cubicBezTo>
                    <a:pt x="48648" y="31771"/>
                    <a:pt x="42691" y="39713"/>
                    <a:pt x="44677" y="47656"/>
                  </a:cubicBezTo>
                  <a:cubicBezTo>
                    <a:pt x="45670" y="51627"/>
                    <a:pt x="46531" y="55634"/>
                    <a:pt x="47656" y="59570"/>
                  </a:cubicBezTo>
                  <a:cubicBezTo>
                    <a:pt x="48518" y="62589"/>
                    <a:pt x="49873" y="65459"/>
                    <a:pt x="50634" y="68505"/>
                  </a:cubicBezTo>
                  <a:cubicBezTo>
                    <a:pt x="51862" y="73417"/>
                    <a:pt x="52620" y="78434"/>
                    <a:pt x="53613" y="83398"/>
                  </a:cubicBezTo>
                  <a:cubicBezTo>
                    <a:pt x="52620" y="92333"/>
                    <a:pt x="53706" y="101755"/>
                    <a:pt x="50634" y="110204"/>
                  </a:cubicBezTo>
                  <a:cubicBezTo>
                    <a:pt x="49411" y="113568"/>
                    <a:pt x="43596" y="113125"/>
                    <a:pt x="41699" y="116161"/>
                  </a:cubicBezTo>
                  <a:cubicBezTo>
                    <a:pt x="38371" y="121486"/>
                    <a:pt x="37728" y="128075"/>
                    <a:pt x="35742" y="134032"/>
                  </a:cubicBezTo>
                  <a:cubicBezTo>
                    <a:pt x="34749" y="137011"/>
                    <a:pt x="35742" y="141975"/>
                    <a:pt x="32763" y="142968"/>
                  </a:cubicBezTo>
                  <a:lnTo>
                    <a:pt x="23828" y="145946"/>
                  </a:lnTo>
                  <a:cubicBezTo>
                    <a:pt x="17871" y="144953"/>
                    <a:pt x="10502" y="146945"/>
                    <a:pt x="5957" y="142968"/>
                  </a:cubicBezTo>
                  <a:cubicBezTo>
                    <a:pt x="1231" y="138833"/>
                    <a:pt x="0" y="125097"/>
                    <a:pt x="0" y="125097"/>
                  </a:cubicBezTo>
                  <a:cubicBezTo>
                    <a:pt x="993" y="95312"/>
                    <a:pt x="280" y="65421"/>
                    <a:pt x="2978" y="35742"/>
                  </a:cubicBezTo>
                  <a:cubicBezTo>
                    <a:pt x="3302" y="32177"/>
                    <a:pt x="6404" y="29337"/>
                    <a:pt x="8935" y="26806"/>
                  </a:cubicBezTo>
                  <a:cubicBezTo>
                    <a:pt x="11466" y="24275"/>
                    <a:pt x="14892" y="22835"/>
                    <a:pt x="17871" y="20849"/>
                  </a:cubicBezTo>
                  <a:cubicBezTo>
                    <a:pt x="24821" y="0"/>
                    <a:pt x="17871" y="4963"/>
                    <a:pt x="32763" y="0"/>
                  </a:cubicBezTo>
                  <a:lnTo>
                    <a:pt x="2680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>
            <a:extLst>
              <a:ext uri="{FF2B5EF4-FFF2-40B4-BE49-F238E27FC236}">
                <a16:creationId xmlns:a16="http://schemas.microsoft.com/office/drawing/2014/main" id="{A6C8B012-4D7E-45ED-922C-6856F0E31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6" t="45058" r="3922" b="1056"/>
          <a:stretch>
            <a:fillRect/>
          </a:stretch>
        </p:blipFill>
        <p:spPr bwMode="auto">
          <a:xfrm>
            <a:off x="395288" y="1938338"/>
            <a:ext cx="8461375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4">
            <a:extLst>
              <a:ext uri="{FF2B5EF4-FFF2-40B4-BE49-F238E27FC236}">
                <a16:creationId xmlns:a16="http://schemas.microsoft.com/office/drawing/2014/main" id="{111ED383-0AA8-4198-8F31-4490BF30C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334963"/>
            <a:ext cx="8594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93B2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Testing Sites</a:t>
            </a:r>
          </a:p>
        </p:txBody>
      </p:sp>
      <p:grpSp>
        <p:nvGrpSpPr>
          <p:cNvPr id="52228" name="Group 5">
            <a:extLst>
              <a:ext uri="{FF2B5EF4-FFF2-40B4-BE49-F238E27FC236}">
                <a16:creationId xmlns:a16="http://schemas.microsoft.com/office/drawing/2014/main" id="{1E05F82D-5047-4B4E-9D12-1D8F3B0AC15D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DDB618-74AE-4A94-8A3D-D956367F7895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A37D82-5267-437D-9AD3-EEFA0AD411CC}"/>
                </a:ext>
              </a:extLst>
            </p:cNvPr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125C7C-C333-4188-87AC-997DA581F78E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60DD2D-E3E4-40C7-9164-457832B99199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CEA489-9C44-4B90-A267-3B5F451B5580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15D39D4-1E49-44EA-B638-A1790AB6FCAC}"/>
                </a:ext>
              </a:extLst>
            </p:cNvPr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77D51F-D719-4051-A83B-89E527737786}"/>
                </a:ext>
              </a:extLst>
            </p:cNvPr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52229" name="Group 13">
            <a:extLst>
              <a:ext uri="{FF2B5EF4-FFF2-40B4-BE49-F238E27FC236}">
                <a16:creationId xmlns:a16="http://schemas.microsoft.com/office/drawing/2014/main" id="{E7660A57-8C0A-4EF5-A93B-FEAAD2C73DDF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74C7B4-E404-4FB6-9E7C-F1F4566EF179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7A1406A-C2A5-4D73-99C6-80794CBD4B8F}"/>
                </a:ext>
              </a:extLst>
            </p:cNvPr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1661DF-0B39-49CB-B7C5-84A0A567F6A7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C26AA5-0F81-4D6D-B797-9C05A6E390FF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00B3C9-EEB7-4515-AEDD-48016BDA91EF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30F6C97-085A-45D9-9668-662A7D2AE936}"/>
                </a:ext>
              </a:extLst>
            </p:cNvPr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76FFDAB-4BF3-4CED-91AC-EB109DC4E722}"/>
                </a:ext>
              </a:extLst>
            </p:cNvPr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91360BE-2E52-4A66-B4E8-0A8A6E9A19FE}"/>
              </a:ext>
            </a:extLst>
          </p:cNvPr>
          <p:cNvCxnSpPr/>
          <p:nvPr/>
        </p:nvCxnSpPr>
        <p:spPr bwMode="auto">
          <a:xfrm>
            <a:off x="879894" y="1237456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31" name="Oval 3">
            <a:extLst>
              <a:ext uri="{FF2B5EF4-FFF2-40B4-BE49-F238E27FC236}">
                <a16:creationId xmlns:a16="http://schemas.microsoft.com/office/drawing/2014/main" id="{39FEFC4F-4DCD-40C6-A8DD-0E186B374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3987800"/>
            <a:ext cx="74613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32" name="TextBox 4">
            <a:extLst>
              <a:ext uri="{FF2B5EF4-FFF2-40B4-BE49-F238E27FC236}">
                <a16:creationId xmlns:a16="http://schemas.microsoft.com/office/drawing/2014/main" id="{AD861C65-0DFC-48AC-9A08-38FD09CB1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3630613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Codette</a:t>
            </a:r>
          </a:p>
        </p:txBody>
      </p:sp>
      <p:cxnSp>
        <p:nvCxnSpPr>
          <p:cNvPr id="52233" name="Straight Connector 13">
            <a:extLst>
              <a:ext uri="{FF2B5EF4-FFF2-40B4-BE49-F238E27FC236}">
                <a16:creationId xmlns:a16="http://schemas.microsoft.com/office/drawing/2014/main" id="{790A59A7-0134-4322-820D-8D002314E93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651250" y="3840163"/>
            <a:ext cx="160338" cy="13335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34" name="TextBox 35">
            <a:extLst>
              <a:ext uri="{FF2B5EF4-FFF2-40B4-BE49-F238E27FC236}">
                <a16:creationId xmlns:a16="http://schemas.microsoft.com/office/drawing/2014/main" id="{CF289CF4-3577-4034-82D4-39417E575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4164013"/>
            <a:ext cx="9096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Saskatoon</a:t>
            </a:r>
          </a:p>
        </p:txBody>
      </p:sp>
      <p:sp>
        <p:nvSpPr>
          <p:cNvPr id="52235" name="Oval 34">
            <a:extLst>
              <a:ext uri="{FF2B5EF4-FFF2-40B4-BE49-F238E27FC236}">
                <a16:creationId xmlns:a16="http://schemas.microsoft.com/office/drawing/2014/main" id="{79971A2E-6C35-45E2-AFC2-5760CC69C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7238" y="421322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36" name="Oval 36">
            <a:extLst>
              <a:ext uri="{FF2B5EF4-FFF2-40B4-BE49-F238E27FC236}">
                <a16:creationId xmlns:a16="http://schemas.microsoft.com/office/drawing/2014/main" id="{0108F9FB-45E5-42F5-A9BF-24F6171FB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13" y="41259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37" name="TextBox 37">
            <a:extLst>
              <a:ext uri="{FF2B5EF4-FFF2-40B4-BE49-F238E27FC236}">
                <a16:creationId xmlns:a16="http://schemas.microsoft.com/office/drawing/2014/main" id="{95A0AF8B-6A36-4631-9946-6FC8E2266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3767138"/>
            <a:ext cx="6540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Melfort</a:t>
            </a:r>
          </a:p>
        </p:txBody>
      </p:sp>
      <p:cxnSp>
        <p:nvCxnSpPr>
          <p:cNvPr id="52238" name="Straight Connector 39">
            <a:extLst>
              <a:ext uri="{FF2B5EF4-FFF2-40B4-BE49-F238E27FC236}">
                <a16:creationId xmlns:a16="http://schemas.microsoft.com/office/drawing/2014/main" id="{D12221DC-13A7-44D3-9839-EA68CF5D2121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249613" y="3957638"/>
            <a:ext cx="215900" cy="16827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39" name="TextBox 43">
            <a:extLst>
              <a:ext uri="{FF2B5EF4-FFF2-40B4-BE49-F238E27FC236}">
                <a16:creationId xmlns:a16="http://schemas.microsoft.com/office/drawing/2014/main" id="{90E98B56-0BD5-4879-9A4D-B491D252D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4133850"/>
            <a:ext cx="6175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Roblin</a:t>
            </a:r>
          </a:p>
        </p:txBody>
      </p:sp>
      <p:sp>
        <p:nvSpPr>
          <p:cNvPr id="52240" name="Oval 44">
            <a:extLst>
              <a:ext uri="{FF2B5EF4-FFF2-40B4-BE49-F238E27FC236}">
                <a16:creationId xmlns:a16="http://schemas.microsoft.com/office/drawing/2014/main" id="{EE7B71B7-AA81-4FF6-8C7B-53F42CD27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43291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41" name="TextBox 45">
            <a:extLst>
              <a:ext uri="{FF2B5EF4-FFF2-40B4-BE49-F238E27FC236}">
                <a16:creationId xmlns:a16="http://schemas.microsoft.com/office/drawing/2014/main" id="{78A75978-C4B7-43F9-BC41-A820FA89C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3898900"/>
            <a:ext cx="8143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Lacombe</a:t>
            </a:r>
          </a:p>
        </p:txBody>
      </p:sp>
      <p:sp>
        <p:nvSpPr>
          <p:cNvPr id="52242" name="Oval 46">
            <a:extLst>
              <a:ext uri="{FF2B5EF4-FFF2-40B4-BE49-F238E27FC236}">
                <a16:creationId xmlns:a16="http://schemas.microsoft.com/office/drawing/2014/main" id="{BB253CD0-3164-434C-A681-093330DC6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40878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43" name="TextBox 47">
            <a:extLst>
              <a:ext uri="{FF2B5EF4-FFF2-40B4-BE49-F238E27FC236}">
                <a16:creationId xmlns:a16="http://schemas.microsoft.com/office/drawing/2014/main" id="{5024585C-D22E-4848-9443-7B30545B1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4468813"/>
            <a:ext cx="822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Winnipeg</a:t>
            </a:r>
          </a:p>
        </p:txBody>
      </p:sp>
      <p:sp>
        <p:nvSpPr>
          <p:cNvPr id="52244" name="Oval 48">
            <a:extLst>
              <a:ext uri="{FF2B5EF4-FFF2-40B4-BE49-F238E27FC236}">
                <a16:creationId xmlns:a16="http://schemas.microsoft.com/office/drawing/2014/main" id="{4E64E6A7-3223-4346-BD61-CD20DC084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4511675"/>
            <a:ext cx="74613" cy="7461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45" name="TextBox 52">
            <a:extLst>
              <a:ext uri="{FF2B5EF4-FFF2-40B4-BE49-F238E27FC236}">
                <a16:creationId xmlns:a16="http://schemas.microsoft.com/office/drawing/2014/main" id="{64C3B3E9-3AFC-4672-BD13-3B7A7C922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63" y="4732338"/>
            <a:ext cx="722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Portage</a:t>
            </a:r>
          </a:p>
        </p:txBody>
      </p:sp>
      <p:sp>
        <p:nvSpPr>
          <p:cNvPr id="52246" name="Oval 53">
            <a:extLst>
              <a:ext uri="{FF2B5EF4-FFF2-40B4-BE49-F238E27FC236}">
                <a16:creationId xmlns:a16="http://schemas.microsoft.com/office/drawing/2014/main" id="{8817BE0D-2ECE-4750-90BD-1027C1AB7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625" y="4533900"/>
            <a:ext cx="74613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2247" name="Straight Connector 54">
            <a:extLst>
              <a:ext uri="{FF2B5EF4-FFF2-40B4-BE49-F238E27FC236}">
                <a16:creationId xmlns:a16="http://schemas.microsoft.com/office/drawing/2014/main" id="{B4E3E54C-2B92-4396-874D-8CD468ACBE3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049713" y="4625975"/>
            <a:ext cx="109537" cy="16827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248" name="TextBox 56">
            <a:extLst>
              <a:ext uri="{FF2B5EF4-FFF2-40B4-BE49-F238E27FC236}">
                <a16:creationId xmlns:a16="http://schemas.microsoft.com/office/drawing/2014/main" id="{F5B1082B-9186-4C9E-AB3C-8A11E60A4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4440238"/>
            <a:ext cx="7635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Brandon</a:t>
            </a:r>
          </a:p>
        </p:txBody>
      </p:sp>
      <p:sp>
        <p:nvSpPr>
          <p:cNvPr id="52249" name="Oval 57">
            <a:extLst>
              <a:ext uri="{FF2B5EF4-FFF2-40B4-BE49-F238E27FC236}">
                <a16:creationId xmlns:a16="http://schemas.microsoft.com/office/drawing/2014/main" id="{335B0AF9-E765-4BE7-89E6-6C4FC4043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3" y="4491038"/>
            <a:ext cx="76200" cy="7461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50" name="TextBox 58">
            <a:extLst>
              <a:ext uri="{FF2B5EF4-FFF2-40B4-BE49-F238E27FC236}">
                <a16:creationId xmlns:a16="http://schemas.microsoft.com/office/drawing/2014/main" id="{965EAF38-0297-439D-BEC1-62E80583B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0" y="4959350"/>
            <a:ext cx="893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Fargo, ND</a:t>
            </a:r>
          </a:p>
        </p:txBody>
      </p:sp>
      <p:sp>
        <p:nvSpPr>
          <p:cNvPr id="52251" name="Oval 59">
            <a:extLst>
              <a:ext uri="{FF2B5EF4-FFF2-40B4-BE49-F238E27FC236}">
                <a16:creationId xmlns:a16="http://schemas.microsoft.com/office/drawing/2014/main" id="{89C50BBE-1B87-4B47-BF3C-97BC62581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5010150"/>
            <a:ext cx="76200" cy="7461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52" name="TextBox 60">
            <a:extLst>
              <a:ext uri="{FF2B5EF4-FFF2-40B4-BE49-F238E27FC236}">
                <a16:creationId xmlns:a16="http://schemas.microsoft.com/office/drawing/2014/main" id="{09A88418-72A6-417E-AE3E-C7A72B5B7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4702175"/>
            <a:ext cx="673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Ottawa</a:t>
            </a:r>
          </a:p>
        </p:txBody>
      </p:sp>
      <p:sp>
        <p:nvSpPr>
          <p:cNvPr id="52253" name="Oval 61">
            <a:extLst>
              <a:ext uri="{FF2B5EF4-FFF2-40B4-BE49-F238E27FC236}">
                <a16:creationId xmlns:a16="http://schemas.microsoft.com/office/drawing/2014/main" id="{87A92C50-6700-4E0E-AB17-2F7A40B93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188" y="475932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54" name="TextBox 62">
            <a:extLst>
              <a:ext uri="{FF2B5EF4-FFF2-40B4-BE49-F238E27FC236}">
                <a16:creationId xmlns:a16="http://schemas.microsoft.com/office/drawing/2014/main" id="{C747F50B-C86A-4291-9295-148A70AF1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4408488"/>
            <a:ext cx="1112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Liskeard</a:t>
            </a:r>
          </a:p>
        </p:txBody>
      </p:sp>
      <p:sp>
        <p:nvSpPr>
          <p:cNvPr id="52255" name="Oval 63">
            <a:extLst>
              <a:ext uri="{FF2B5EF4-FFF2-40B4-BE49-F238E27FC236}">
                <a16:creationId xmlns:a16="http://schemas.microsoft.com/office/drawing/2014/main" id="{66C2FDF6-60F3-4B69-ABF4-17CCC6B06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775" y="4618038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56" name="TextBox 64">
            <a:extLst>
              <a:ext uri="{FF2B5EF4-FFF2-40B4-BE49-F238E27FC236}">
                <a16:creationId xmlns:a16="http://schemas.microsoft.com/office/drawing/2014/main" id="{BA15AE3C-FE70-4337-8CCB-E66C964DE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4371975"/>
            <a:ext cx="8810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Princeville</a:t>
            </a:r>
          </a:p>
        </p:txBody>
      </p:sp>
      <p:sp>
        <p:nvSpPr>
          <p:cNvPr id="52257" name="Oval 65">
            <a:extLst>
              <a:ext uri="{FF2B5EF4-FFF2-40B4-BE49-F238E27FC236}">
                <a16:creationId xmlns:a16="http://schemas.microsoft.com/office/drawing/2014/main" id="{257B48AD-B53A-4F7E-90E5-D08724CA8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50" y="45831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1" name="Rectangle 5">
            <a:extLst>
              <a:ext uri="{FF2B5EF4-FFF2-40B4-BE49-F238E27FC236}">
                <a16:creationId xmlns:a16="http://schemas.microsoft.com/office/drawing/2014/main" id="{BE65C257-750F-4C28-8F5D-C2608CCFA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4819091"/>
            <a:ext cx="85931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2CA3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CDC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Arborg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(SA050479/OT595):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2CA3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Excellent lodging resistance, I to crown rust, R to smut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2CA3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White hulled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2CA3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Marketing rights to FP Genetics</a:t>
            </a:r>
          </a:p>
        </p:txBody>
      </p:sp>
      <p:sp>
        <p:nvSpPr>
          <p:cNvPr id="21506" name="Rectangle 4">
            <a:extLst>
              <a:ext uri="{FF2B5EF4-FFF2-40B4-BE49-F238E27FC236}">
                <a16:creationId xmlns:a16="http://schemas.microsoft.com/office/drawing/2014/main" id="{11525FF3-A7DA-443B-B113-5536EB936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93B2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CDC Arborg (2016)</a:t>
            </a:r>
          </a:p>
        </p:txBody>
      </p:sp>
      <p:grpSp>
        <p:nvGrpSpPr>
          <p:cNvPr id="21507" name="Group 5">
            <a:extLst>
              <a:ext uri="{FF2B5EF4-FFF2-40B4-BE49-F238E27FC236}">
                <a16:creationId xmlns:a16="http://schemas.microsoft.com/office/drawing/2014/main" id="{971A4D08-897A-40E9-872D-1B575E11804E}"/>
              </a:ext>
            </a:extLst>
          </p:cNvPr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9C5A7D-C7E8-425C-AD8F-C1E22F3D20CF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069427-7DF3-446F-922B-EEAC0C7DF4B2}"/>
                </a:ext>
              </a:extLst>
            </p:cNvPr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6A3E42-D598-4466-B306-CBA4E6C31EF1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96794D-0C8E-4377-8912-35260AC8AF72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E9A015-318D-4BAD-9B88-94678FE31158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8570BC-EB63-44BA-8BA1-DC3C93EF7C98}"/>
                </a:ext>
              </a:extLst>
            </p:cNvPr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AE24DDC-FBC3-41B3-81BF-D3CECFA602E5}"/>
                </a:ext>
              </a:extLst>
            </p:cNvPr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21508" name="Group 13">
            <a:extLst>
              <a:ext uri="{FF2B5EF4-FFF2-40B4-BE49-F238E27FC236}">
                <a16:creationId xmlns:a16="http://schemas.microsoft.com/office/drawing/2014/main" id="{DF2D3B16-2CA7-4E74-B5B4-CD6C8EC4E104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770C6CE-518C-41A2-87F0-E527CC7488B3}"/>
                </a:ext>
              </a:extLst>
            </p:cNvPr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8DB7C4-3106-48EB-B4B7-4F206FCC223A}"/>
                </a:ext>
              </a:extLst>
            </p:cNvPr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7C42E9-73B4-4627-B389-01EC9FF6A3BB}"/>
                </a:ext>
              </a:extLst>
            </p:cNvPr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7C1A78-FC29-4349-B40A-C82E16AC65AF}"/>
                </a:ext>
              </a:extLst>
            </p:cNvPr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8B0FADD-1F42-4ED3-A882-084501DE523C}"/>
                </a:ext>
              </a:extLst>
            </p:cNvPr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598F70-95B6-4C77-B1C8-BECE200E7DBF}"/>
                </a:ext>
              </a:extLst>
            </p:cNvPr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8202675-E812-4FD0-970D-E399F2F7226A}"/>
                </a:ext>
              </a:extLst>
            </p:cNvPr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6597D6-8FA3-477C-AB74-38F2B7771BAB}"/>
              </a:ext>
            </a:extLst>
          </p:cNvPr>
          <p:cNvCxnSpPr/>
          <p:nvPr/>
        </p:nvCxnSpPr>
        <p:spPr bwMode="auto">
          <a:xfrm>
            <a:off x="879894" y="1273969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2FFEE87-A1EA-4CB6-A6D3-D3F90AE1E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599065"/>
              </p:ext>
            </p:extLst>
          </p:nvPr>
        </p:nvGraphicFramePr>
        <p:xfrm>
          <a:off x="1052074" y="3065463"/>
          <a:ext cx="6953250" cy="1446395"/>
        </p:xfrm>
        <a:graphic>
          <a:graphicData uri="http://schemas.openxmlformats.org/drawingml/2006/table">
            <a:tbl>
              <a:tblPr/>
              <a:tblGrid>
                <a:gridCol w="116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0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8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911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Entry</a:t>
                      </a:r>
                    </a:p>
                  </a:txBody>
                  <a:tcPr marL="7390" marR="7390" marT="738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Protein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Oil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β-Glucan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TDF</a:t>
                      </a:r>
                      <a:endParaRPr lang="en-CA" sz="12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50">
                <a:tc vMerge="1"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0" marR="7390" marT="7392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2014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2015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2014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2015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2014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2015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Mean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2015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50">
                <a:tc vMerge="1">
                  <a:txBody>
                    <a:bodyPr/>
                    <a:lstStyle/>
                    <a:p>
                      <a:pPr algn="l" fontAlgn="b"/>
                      <a:endParaRPr lang="en-CA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0" marR="7390" marT="7392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 db)</a:t>
                      </a:r>
                      <a:endParaRPr lang="en-CA" sz="1200" b="1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db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db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db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db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db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db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db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CDC Dancer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14.5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15.2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6.5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7.3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4.8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4.6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4.7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9.1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 Morgan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14.6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15.3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6.3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6.8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4.5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4.4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4.5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9.7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Leggett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16.3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17.9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7.4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7.6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5.2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5.2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5.2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9.9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CDC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Arborg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77" marR="6857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15.6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16.4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6.1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6.9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5.1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5.1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5.1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9.6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8E3616B6-A3E5-455D-A8CB-279B33CFC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351450"/>
              </p:ext>
            </p:extLst>
          </p:nvPr>
        </p:nvGraphicFramePr>
        <p:xfrm>
          <a:off x="331694" y="1485900"/>
          <a:ext cx="8355105" cy="1325562"/>
        </p:xfrm>
        <a:graphic>
          <a:graphicData uri="http://schemas.openxmlformats.org/drawingml/2006/table">
            <a:tbl>
              <a:tblPr/>
              <a:tblGrid>
                <a:gridCol w="1074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76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19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47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47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48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3199">
                <a:tc>
                  <a:txBody>
                    <a:bodyPr/>
                    <a:lstStyle/>
                    <a:p>
                      <a:pPr algn="l" fontAlgn="b"/>
                      <a:endParaRPr lang="en-CA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Yield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Yield as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Days to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Days to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Height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Test Weight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Kernel Weight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Plump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Thins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Entry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(Kg/Ha)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Dan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Head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Maturity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(cm)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Lodging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(Kg/HL)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(g/1000k)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(&gt;5.5/64”)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(&lt;5/64”)</a:t>
                      </a: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en-CA" sz="1200" b="1" i="0" u="none" strike="noStrike" dirty="0" err="1">
                          <a:effectLst/>
                          <a:latin typeface="Arial"/>
                        </a:rPr>
                        <a:t>Groat</a:t>
                      </a:r>
                      <a:endParaRPr lang="en-CA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7390" marR="7390" marT="7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CDC Dancer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6053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92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103.5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3.9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51.6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41.4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84.3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5.0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70.0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 Morgan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6495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107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94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102.4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2.6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49.2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44.7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79.1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5.6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64.8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Leggett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6043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54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95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96.5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4.0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51.9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42.8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78.9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5.0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68.6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CDC </a:t>
                      </a:r>
                      <a:r>
                        <a:rPr lang="en-US" sz="1200" b="1" dirty="0" err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Arborg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6919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114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55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93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105.5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1.4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50.8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44.9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82.8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4.0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69.5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 txBox="1">
            <a:spLocks noChangeArrowheads="1"/>
          </p:cNvSpPr>
          <p:nvPr/>
        </p:nvSpPr>
        <p:spPr bwMode="auto">
          <a:xfrm>
            <a:off x="609600" y="334963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93B213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CDC Endure (2017)</a:t>
            </a:r>
          </a:p>
        </p:txBody>
      </p:sp>
      <p:grpSp>
        <p:nvGrpSpPr>
          <p:cNvPr id="34819" name="Group 5"/>
          <p:cNvGrpSpPr>
            <a:grpSpLocks/>
          </p:cNvGrpSpPr>
          <p:nvPr/>
        </p:nvGrpSpPr>
        <p:grpSpPr bwMode="auto">
          <a:xfrm>
            <a:off x="161925" y="6389688"/>
            <a:ext cx="446088" cy="309562"/>
            <a:chOff x="809474" y="6176128"/>
            <a:chExt cx="446400" cy="309600"/>
          </a:xfrm>
        </p:grpSpPr>
        <p:sp>
          <p:nvSpPr>
            <p:cNvPr id="7" name="Rectangle 6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20677" y="6380940"/>
              <a:ext cx="112792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33469" y="6380940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20677" y="6280916"/>
              <a:ext cx="112792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grpSp>
        <p:nvGrpSpPr>
          <p:cNvPr id="34820" name="Group 13"/>
          <p:cNvGrpSpPr>
            <a:grpSpLocks/>
          </p:cNvGrpSpPr>
          <p:nvPr/>
        </p:nvGrpSpPr>
        <p:grpSpPr bwMode="auto">
          <a:xfrm flipH="1" flipV="1">
            <a:off x="8532813" y="161925"/>
            <a:ext cx="446087" cy="309563"/>
            <a:chOff x="809474" y="6176128"/>
            <a:chExt cx="446400" cy="309600"/>
          </a:xfrm>
        </p:grpSpPr>
        <p:sp>
          <p:nvSpPr>
            <p:cNvPr id="15" name="Rectangle 14"/>
            <p:cNvSpPr/>
            <p:nvPr/>
          </p:nvSpPr>
          <p:spPr>
            <a:xfrm>
              <a:off x="809474" y="6380940"/>
              <a:ext cx="111203" cy="104788"/>
            </a:xfrm>
            <a:prstGeom prst="rect">
              <a:avLst/>
            </a:prstGeom>
            <a:solidFill>
              <a:srgbClr val="82CA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20677" y="6380940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09474" y="6280916"/>
              <a:ext cx="111203" cy="104788"/>
            </a:xfrm>
            <a:prstGeom prst="rect">
              <a:avLst/>
            </a:prstGeom>
            <a:solidFill>
              <a:srgbClr val="B6E04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44671" y="6380940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09474" y="6176128"/>
              <a:ext cx="111203" cy="104788"/>
            </a:xfrm>
            <a:prstGeom prst="rect">
              <a:avLst/>
            </a:prstGeom>
            <a:solidFill>
              <a:srgbClr val="E6F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31880" y="6380940"/>
              <a:ext cx="112791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20677" y="6280916"/>
              <a:ext cx="111203" cy="104788"/>
            </a:xfrm>
            <a:prstGeom prst="rect">
              <a:avLst/>
            </a:prstGeom>
            <a:solidFill>
              <a:srgbClr val="D2EA8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CA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Straight Connector 25"/>
          <p:cNvCxnSpPr/>
          <p:nvPr/>
        </p:nvCxnSpPr>
        <p:spPr bwMode="auto">
          <a:xfrm>
            <a:off x="879894" y="1273969"/>
            <a:ext cx="7384212" cy="0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rgbClr val="D2EA84"/>
                </a:gs>
                <a:gs pos="50000">
                  <a:srgbClr val="93B213"/>
                </a:gs>
                <a:gs pos="100000">
                  <a:srgbClr val="D2EA8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64641"/>
              </p:ext>
            </p:extLst>
          </p:nvPr>
        </p:nvGraphicFramePr>
        <p:xfrm>
          <a:off x="331694" y="1485900"/>
          <a:ext cx="8355105" cy="1325562"/>
        </p:xfrm>
        <a:graphic>
          <a:graphicData uri="http://schemas.openxmlformats.org/drawingml/2006/table">
            <a:tbl>
              <a:tblPr/>
              <a:tblGrid>
                <a:gridCol w="1074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9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76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19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47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47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482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3199">
                <a:tc>
                  <a:txBody>
                    <a:bodyPr/>
                    <a:lstStyle/>
                    <a:p>
                      <a:pPr algn="l" fontAlgn="b"/>
                      <a:endParaRPr lang="en-CA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Yield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Yield as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Days to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Days to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Height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Lodging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Test Weight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Kernel Weight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Plump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Thins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CA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299"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Entry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(Kg/Ha)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Dan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Head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Maturity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(cm)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(1-9)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(Kg/HL)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(g/1000k)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(&gt;5.5/64”)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(&lt;5/64”)</a:t>
                      </a: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200" b="1" i="0" u="none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en-CA" sz="1200" b="1" i="0" u="none" strike="noStrike" dirty="0" err="1">
                          <a:effectLst/>
                          <a:latin typeface="Arial"/>
                        </a:rPr>
                        <a:t>Groat</a:t>
                      </a:r>
                      <a:endParaRPr lang="en-CA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7390" marR="7390" marT="74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CDC Dancer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5934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103.9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4.7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52.3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36.9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88.9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2.7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79.3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AC Morgan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6714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113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54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97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102.3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2.7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50.5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39.4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86.2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2.9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71.9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Leggett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6105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103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52</a:t>
                      </a:r>
                      <a:endParaRPr lang="en-CA" sz="12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96.8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4.8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52.3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37.8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86.5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2.7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76.1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CDC Endure</a:t>
                      </a:r>
                      <a:endParaRPr lang="en-C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6900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116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97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103.2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2.6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50.4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40.4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88.5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2.7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77.9</a:t>
                      </a:r>
                      <a:endParaRPr lang="en-CA" sz="12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904" name="Rectangle 5"/>
          <p:cNvSpPr txBox="1">
            <a:spLocks noChangeArrowheads="1"/>
          </p:cNvSpPr>
          <p:nvPr/>
        </p:nvSpPr>
        <p:spPr bwMode="auto">
          <a:xfrm>
            <a:off x="385763" y="4826000"/>
            <a:ext cx="859313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8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CDC Endure (OT590/CDC Dancer):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Very good lodging resistance, MR to crown rust, R to smut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White hulled</a:t>
            </a:r>
          </a:p>
          <a:p>
            <a:pPr lvl="1" eaLnBrk="1" hangingPunct="1">
              <a:lnSpc>
                <a:spcPct val="90000"/>
              </a:lnSpc>
              <a:buClr>
                <a:srgbClr val="82CA3D"/>
              </a:buClr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606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Marketing rights to Alliance Seeds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221963"/>
              </p:ext>
            </p:extLst>
          </p:nvPr>
        </p:nvGraphicFramePr>
        <p:xfrm>
          <a:off x="1052074" y="3065463"/>
          <a:ext cx="6953250" cy="1446395"/>
        </p:xfrm>
        <a:graphic>
          <a:graphicData uri="http://schemas.openxmlformats.org/drawingml/2006/table">
            <a:tbl>
              <a:tblPr/>
              <a:tblGrid>
                <a:gridCol w="116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9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3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91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7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0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28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49115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Entry</a:t>
                      </a:r>
                    </a:p>
                  </a:txBody>
                  <a:tcPr marL="7390" marR="7390" marT="7384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Protein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Oil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β-Glucan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TDF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2015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2015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2015</a:t>
                      </a:r>
                      <a:endParaRPr kumimoji="0" lang="en-CA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</a:t>
                      </a:r>
                      <a:endParaRPr kumimoji="0" lang="en-CA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Mean</a:t>
                      </a:r>
                      <a:endParaRPr kumimoji="0" lang="en-CA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2016</a:t>
                      </a:r>
                      <a:endParaRPr kumimoji="0" lang="en-CA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db)</a:t>
                      </a:r>
                      <a:endParaRPr kumimoji="0" lang="en-CA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db)</a:t>
                      </a:r>
                      <a:endParaRPr kumimoji="0" lang="en-CA" alt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 </a:t>
                      </a:r>
                      <a:r>
                        <a:rPr kumimoji="0" lang="en-US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db</a:t>
                      </a: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CDC Dancer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15.2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14.7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7.3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6.6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4.6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4.7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4.7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9.5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 Morgan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15.3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14.8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6.8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6.5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4.4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4.6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4.5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10.0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Leggett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17.9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17.7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7.6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7.1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5.2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5.3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5.3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9.7</a:t>
                      </a:r>
                      <a:endParaRPr kumimoji="0" lang="en-CA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CDC Endure</a:t>
                      </a:r>
                      <a:endParaRPr kumimoji="0" lang="en-CA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16.0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15.8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7.9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7.4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5.3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5.7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5.5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10.8</a:t>
                      </a:r>
                      <a:endParaRPr kumimoji="0" lang="en-CA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1" marR="6858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2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25034</TotalTime>
  <Words>1564</Words>
  <Application>Microsoft Office PowerPoint</Application>
  <PresentationFormat>On-screen Show (4:3)</PresentationFormat>
  <Paragraphs>818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Tahoma</vt:lpstr>
      <vt:lpstr>Times</vt:lpstr>
      <vt:lpstr>Times New Roman</vt:lpstr>
      <vt:lpstr>Wingdings</vt:lpstr>
      <vt:lpstr>1_Default Design</vt:lpstr>
      <vt:lpstr>Office Theme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Division of Media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W. David Snell</dc:creator>
  <cp:lastModifiedBy>Shawna Mathieson</cp:lastModifiedBy>
  <cp:revision>638</cp:revision>
  <dcterms:created xsi:type="dcterms:W3CDTF">2002-09-12T14:23:37Z</dcterms:created>
  <dcterms:modified xsi:type="dcterms:W3CDTF">2020-01-24T18:00:43Z</dcterms:modified>
</cp:coreProperties>
</file>