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7" r:id="rId2"/>
  </p:sldMasterIdLst>
  <p:notesMasterIdLst>
    <p:notesMasterId r:id="rId15"/>
  </p:notesMasterIdLst>
  <p:sldIdLst>
    <p:sldId id="330" r:id="rId3"/>
    <p:sldId id="455" r:id="rId4"/>
    <p:sldId id="463" r:id="rId5"/>
    <p:sldId id="456" r:id="rId6"/>
    <p:sldId id="457" r:id="rId7"/>
    <p:sldId id="458" r:id="rId8"/>
    <p:sldId id="459" r:id="rId9"/>
    <p:sldId id="461" r:id="rId10"/>
    <p:sldId id="460" r:id="rId11"/>
    <p:sldId id="462" r:id="rId12"/>
    <p:sldId id="464" r:id="rId13"/>
    <p:sldId id="454" r:id="rId14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Shiels" initials="SS" lastIdx="1" clrIdx="0">
    <p:extLst>
      <p:ext uri="{19B8F6BF-5375-455C-9EA6-DF929625EA0E}">
        <p15:presenceInfo xmlns:p15="http://schemas.microsoft.com/office/powerpoint/2012/main" userId="S::Scott.Shiels@grainmillers.com::6d47e962-7d66-477c-af7d-fc1c9d542b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7F01"/>
    <a:srgbClr val="EA8809"/>
    <a:srgbClr val="96510C"/>
    <a:srgbClr val="4337D7"/>
    <a:srgbClr val="845129"/>
    <a:srgbClr val="8A607A"/>
    <a:srgbClr val="A83645"/>
    <a:srgbClr val="8C5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6"/>
    <p:restoredTop sz="78812" autoAdjust="0"/>
  </p:normalViewPr>
  <p:slideViewPr>
    <p:cSldViewPr>
      <p:cViewPr varScale="1">
        <p:scale>
          <a:sx n="90" d="100"/>
          <a:sy n="90" d="100"/>
        </p:scale>
        <p:origin x="196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F2744C6A-DB47-47D6-8F81-F8D61B5997A2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57930371-6634-43B7-8DDD-23340EAFDD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3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4B3511-EFD0-4FE7-BF44-CFC6E83BA72C}" type="slidenum">
              <a:rPr lang="en-US">
                <a:latin typeface="Garamond" panose="02020404030301010803" pitchFamily="18" charset="0"/>
              </a:rPr>
              <a:pPr eaLnBrk="1" hangingPunct="1"/>
              <a:t>1</a:t>
            </a:fld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25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0371-6634-43B7-8DDD-23340EAFDD4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71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0371-6634-43B7-8DDD-23340EAFDD4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8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Lower water use than almond, only soy is lower in water needed to produce</a:t>
            </a:r>
          </a:p>
          <a:p>
            <a:r>
              <a:rPr lang="en-CA" dirty="0"/>
              <a:t>Oats are one of the most versatile crops on the planet, easy to sustain production to grow this market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30371-6634-43B7-8DDD-23340EAFDD4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27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0371-6634-43B7-8DDD-23340EAFDD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56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3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5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94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657600" y="6096000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solidFill>
                  <a:srgbClr val="FCF9F2"/>
                </a:solidFill>
                <a:latin typeface="ACaslon Regular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50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7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46" y="0"/>
            <a:ext cx="9168246" cy="1219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PROPRIETARY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315C4F23-344A-4183-BCFB-FBEDA74220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29685" y="76200"/>
            <a:ext cx="67056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0657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82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82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01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11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46" y="0"/>
            <a:ext cx="9168246" cy="1219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PROPRIETARY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315C4F23-344A-4183-BCFB-FBEDA742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29685" y="76200"/>
            <a:ext cx="67056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0425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1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62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92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9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8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7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4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7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3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1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5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fld id="{315C4F23-344A-4183-BCFB-FBEDA742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52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fld id="{315C4F23-344A-4183-BCFB-FBEDA7422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www.bevnet.com/news/2014/breaking-hormel-agrees-to-buy-cytosport-for-450-million&amp;ei=8gSKVJzfEtPasASw9YG4Aw&amp;bvm=bv.81456516,d.cWc&amp;psig=AFQjCNEeRwA0HGdvQWBd3-m35DQqCDsc2Q&amp;ust=141841776682271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ata:image/jpeg;base64,/9j/4AAQSkZJRgABAQAAAQABAAD/2wCEAAkGBxQREhMUERIUFhUVERcXFRUUFhQTFBcWFBIYGRUWFhUdHCogGBslGxUVIzEhJSkrLi4uFx8zRDgsOCgtLysBCgoKDg0OGxAQGywmICQsLDQvLDAvLC8sLDQsLCwsLCw0LCwsLCwsLCwsLCwsLCwsLCwsLCwsLCwsLCwsLCwsLP/AABEIAOEA4AMBEQACEQEDEQH/xAAcAAEAAgMBAQEAAAAAAAAAAAAABgcEBQgDAgH/xABJEAABAwIBBwcHCAgFBQAAAAABAAIDBBEFBgcSITFRYRMiQXGBkaEUMkJygpKxIyQzUmKiwcJDU1Rjc5Oz0hYXNIOjFTVkstH/xAAaAQEAAgMBAAAAAAAAAAAAAAAABAUCAwYB/8QANBEBAAIBAgQCCQMEAgMAAAAAAAECAwQRBRIhMUFREyIyYXGBkaGxFDPwUsHR4ULxFSM0/9oADAMBAAIRAxEAPwC8UBAQEBAQEBAQEBAQEBAQEBAQEBAQEBAQEBAQEBAQEBAQEBAQEBAQY2IYhFTsL55GRtHpPcGjxWVKWvO1Y3eTMR3Q3Ec7FBEbMdLMf3bLDveW+Cm04dmt32hotqaQ1n+c9N+zT98f9y2/+Kyf1R92P6ujOoc7tC82eJouL2Bze9hJ8FrtwzNHbaXtdVSUxwnGqeqbpU80cgG3QcCR6zdre1Q8mK+OdrRs31tFu0s9a2QgICAgICAgICAgICAgICAgICAgICCucvs5jKQugpNGScanvOuOI7vtv4bB07lZaTQTk9a/SPyjZtRFOkd1L4pic1TIZKiR0jz0uN7Dc0bGjgNSu6Y6442rG0K+17WnrLEWbEQEHrSVT4nh8T3Me3Y5hLXDqIXlqxaNrRvD2LTHZcWb3Obyzm09cQJDqjn1Na89DXjY1x6CNR4dNLq+H8kc+Pt5J+HUc3Sy0lVJYgICAgICAgICAgICAgICAgICAgrvOzlmaSPyandaeVt3OBsYozquNznawN1idysdBpfSW57do+6NqM3JG0d1FK/VogICAgICC/8ANNlSa2mMUrrzU9mknWXsPmPO86iCeF+lc9r9P6LJzV7Ss9Pk567T3hOlASBAQEBAQEBAQEBAQEBAQEBAQeNZUtijfI82axjnuO5rQST3Be1rNpiI8XkztG8uW8dxR1XUSzyedI8utuGxrexoA7F1eLHGOkUjwVGS3NaZYC2MBB6U8DpHBkbXPc42DWgucTwA1leTMRG8vYiZ6Q29XkhXRML5KSYNAuTo3sN5AuR2rTXVYbTtFobJw3iN9mkW9qEBBLs1OJGDEofqyh0Lup4u377WKHr6c+Cfd1SNNba7otc2sxAQEBAQEBAQEBAQEBAQEBAQQ/OzWmLDJ9HbIWR9j5BpfdDh2qZoK82eu/g0552xy52XSKoQEF/5p8mGUtIydzQZ52h5cRrax2tjBuFrE8TwC57X6icmSax2hZ6fHFa7+Mp0oCQojPNk+ymqo5Ymhrahri5oFgJIy3TIHRcPaeu6v+G5pvjmtvBXarHFZ3jxV6rFFEGxybeW1dKRtFVD/VbqWrNG+O3wn8M8Xtw6oXKLgQEBAQEBAQEBAQEBAQEBAQEFf57Qf+nC2zymO/c78VYcM/e+Uo+q/bUMugVgg/ChDq3BHh1PAW+aYIyOrQFlyWSNrzv5rqvaGasHqos/dSPmcfT8q88BzAO/ne6rjhVfat8ELWT0iFRq4QRBvchKTlcRpGf+Q138v5Q+DFH1VuXDafd+ejbgje8OnFy62Vlnqyhkp208ME0kb3OdI4xucx2g0aIBIN7EuOr7KtOG4a3m1rRvHvRNVeaxEQqv/FVd+3VX8+X+5W36fD/RH0hC9Jfzn6yf4qrv26q/ny/3J+nw/wBEfSD0l/OfrL1pMosQleyNlbVF8j2saOXl1ue4Bo87eQvLYMNYmZrHT3Q9re8ztvP1l0nhtMYoo4y9zyxgaXvJc5xA1ucTrJJXMXtzWmdltEbRsyVi9EBAQEBAQEBAQEBBD87NGZcMqLbWaEnYyRul93SUzQW5c9d/FpzxvjlzsukVQgIL7zO4+KijEDj8pTcy3SYzfk3DgNbfZG9c/wARw8mXmjtP8lZ6bJzV28k+VekOb85mMeVYhM4G7IzyLOqMkE9ry89q6XRYvR4Yjz6/VV6i/NdFlLaBBYmZDDuUrnykc2GA6/tyENb90SKt4nfbFFfOfx/IS9JXe0yvKaVrGlziA1oJcTqAAFySVRREzO0LBzPlvj/l9ZLML6F9CIHojZqbq6Cdbuty6fS4fQ44r4+KpzX57btCpDUIJvmewvl8RY8jmwMdIfW81ni6/sqBxHJy4dvNJ0td77+ToJc8shAQEBAQEBAQEBAQEHhXUrZo5Ini7ZGOY4fZc0g+BWVbTW0WjweTG8bOWMXw91NPLDJ50Ty08bHUeoix7V1eO8XrFo8VPevLaYYizYiDZZPY3LRTsngNnN1EHzXtPnMcOkH8Aehas2KuWnLZnjvNJ3hc0mc6mloZpY3aFQ2I2hf53KO5rS07Ht0iDcdG2ypI4fkrlis9Y37rD9RWaTMd1DhdArBAQXPmvqafDsPM9VKyM1EheA488sZzWBrBznaw46h6SpNdW+bNyUjfZYYJrSm8+KLZwc4z64GCnDo6e/OJ1SS22aVvNb026encpek0MYvWv1n8NObUc3SvZAVYIogILkzC0Voqqa2t0rYwfUZpH+oFS8Vt61a+7f8An0WGkj1ZlaqqUsQEBAQEBAQEBAQEBAQVTnnyTLx5dC25Y0NnA2lg82Ts2Hhbcrbhup2n0Vvl/hD1WLeOaFOK6QBAQEBAQEAoCAgICDoHM1Bo4ZGfryyuPGzyz8gXO8RnfPPwhaaaP/XCcKC3iAgICAgICAgICAgICD8e0EEEAgixB1gg7QQgo3OPm6dSudUUjS6nOt8Y1uh32G0x/Dq1q+0eujJHJk7/AJ/2gZ9Pt61VcqyQxAQEBAQEBAQEBB0dmsZo4XSj7Lz70zz+K5rXTvqLfzwWuD9uErURuEBAQEBAQEBAQEBAQEBAQV7lfmsgqi6SmIglOsgC8Ljxb6B4t1cCrHT8Rvj9W/WPujZNNW3WOkqiyiyUqqA/OYi1pdZsjSHRuPBw2dRsVcYdTjzexPyQcmK1O7Sre1iAgIMigoJZ3aMMT5Hbo2uee2w1LG960je07Mq0tbtDfYrkNVUtKampa2Num1oYXB0h0jqJDbho6zfgo+PWY8mTkp1bbYLVrzSjKlNAgIOjc1cmlhVKdzXt92Z4/Bc1ro21Fv54LXBO+OEsURuEBAQEBAQEBAQEBAQEBAQEFJZ8sY5Spipmnmws037uUk2AjeGge+rzheLak3nx/sgau/WKqzVohiDZZN4UauqggH6SQAkdDRreexoJWrNk9Hjm/kzx05rRC/6HN7h0Ju2kY475C+Xwe4gLnr63Pbvb+34WcYaR4JHT0zIxoxsaxo2Na0NHcFGm0zO8tkRsh+eFl8Lm4SRH/laPxU3h378fP8NOp/blz2uiVYgIL7zKVWnh2j+qqJGnts/865/iVds2/nEf4WemnfGnyr0gQEBAQEBAQEBAQEBBh4jisFOLzzRxj949rL9VzrWdMd79KxMvJtEd5Rmszn4bGbcuXkfq45HDsdohp7CpVeH57eH3hqnUY48WslzxUQ2RVLupkY+LwtscLyz4x/Pkw/V0fMeeSiO2GpHW2I/CRJ4Xl84+/wDh5+rp71N45iTqqomnftlkc624E81vYLDsV1ixxjpFY8EG9ua0ywVsYCC08xeDaUs9U4amN5Jm7SfZzz1hoaPbKqeKZdqxjjx6pukp3suZUqcII5nEpeVw2rbuhL+2Mh4/9VJ0duXPWff+WvNG9Jc0rp1QICC3Mwtb/q4T+7kHi13wZ3qn4rT2bfJO0c9Jhbqp00QEBAQEBAQEBAQabKXKanoI9OoksT5jG65H+q38dgW7Dp75p2pDC+StI6qcylzqVdQS2nPk8fRo2MpH2pDs9m3WVdYeHY6dbdZ+yDfVWnt0QWeZz3Fz3Oc47XOJc49ZOtT4iIjaEabTPd8L14ICAgICC1M2mcClpIGUs7HRWc48sOe1znOvd4Au3oHSLDoVTrdFkyWnJWd/cnYM9Yjllb9JVMlY18T2vY4Xa5hDmkcCNqprVms7TCZE79nsvHrxracSRvjOx7HNPU5pB+K9rPLMS8mN4cnzQljnMd5zXFp62mx8QuuiYmN4U1o2nZ8L14IJvmdruSxJjeiaOSPt0dMeLLdqg8RpzYJnySdLba+zoJc6shAQEBAQEBAQEEWy9yxjw2G+p87weSj+L37mjx2cRK0ulnPb3R3lqy5Yxw56xXE5aqV0s7y+Rx1k+AA2ADcF0ePHXHXlrHRV3vNp3liLNiICAgICAgICDeZL5V1OHv0oH80nnxOuY39Y6D9oWPwUfPpseaNrR8/Ftx5rUno6ByPymjxGDlo2uaQ7Rex3ovABIDtjhYjWN/RsXPajBbDfllZY8kXjeG8Whsc1Zx6DkMSqmgWDpeUH+6A829pzu5dNo78+Cs/L6dFVqK7ZJRtSmkQbPJes5CspZAbaFRGT6umA8drSQtWevNitX3S2Yp2vEuplyi3EBAQEBAQEBBiYriDKaGSaU2ZGwuceroHEmwHErPHSb2isd5eWtFY3lzHlFjUlbUSTynnPOpvQxo81jeAHfrPSuow4q4qRSqoyXm9t5a1bWAgICD9Y0m5AJA2kC9uvckzs92l+I8EBAQEBB0zkFg3kdBBERZ+hpyfxJOc4dl7eyuX1WX0mWbeC3xV5aRCQKO2KTz7UWjU08o/SQlp64n3+EgV5wq+9LV8p/P8A0gayOsSrJWiGIPwoQ6uwep5WCGT68LHe8wH8VyWSvLeY966rO8RLMWD0QEBAQEBAQVVn0xotjhpWn6Q8rJ6rNTGngXXPsBW3C8W9pyT4dEPV32jlU2rpAEBBIsjcj58SkIj5kbT8pM4Etb9kD0nW6O+yjanVUwR17+Tdiwzk+C6MAzcUNKATFyzx6c9n6+DPNHdfiqTLrs2Tx2j3J9MFK+DRZ6sTbBSR00YDTO+5DQG2jiIJ1De7Q7it/Dcc3yTefD+7XqrctNo8VJK9Vwg+mMLiA0EkkAAaySTYAcbpM7dZexG87J7lFmpq6dunCRUNDbuawWlaba7M9MXvs18FX4eI47ztbp+Em+ltWN46oC5pBIIIINiDqII2gjoKsEWY2SPN5g3llfBGRdjXcrJ6kdjr4F2iPaUbWZfR4Zn5fVuwU5rulVzC1EFX5+Yfm9K/dUFvvRk/kVrwqfXtHu/uiauPVUsrtXiAg6WzdzaeG0Z3QBvuEt/KuY1kbZ7fFb4p3pCRqM2CAgICAgICDnTOtWmXE6jdHoRt6msBP3nOXSaCnLgj39VXqZ3ySiKmNAgycNonTzRws86SRrG9bnAXPAXv2LG94pWbT4MqV5piHUOBYTHRwRwQizWNtxcfSceJNz2rlcuS2S82t4retYrG0M9a2TnPOljHlWIy2N2Q2hZ7BOmffL+4LpNDi9Hhj39VZqb81/giSmI4gmeaXBvKcQjcRdkA5V27SBtGPeIPslQuIZeTDMeM9EjTU5r7+ToZc4s0Py4yBgxBpe20VQBzZQNTtzZR6Q47R4GZpdZfDO3ePL/DTlwxf4tRmgyVkoxUyVDCyUyckAfqM1lzT0tcSNfTohbuIamuXlik9O7DT4ppvusdVqSIK1z7v+ZU431gPdBKPzKz4VH/ALbfD+8I2qn1FIK9VogIOjc1X/aqXqk/ryLmtd/9Fvl+IWuD9uEsURuEBAQEBAQEHLmV7ya+tJ/bZx2Cd4HgAuq08bYqfCPwqM37ktStzWIJbmpjDsVpb9BkPaIJCPHX2KHr5209vl+Yb9N+5Doxc2tGoysxcUdHPPquyM6F9he7mxjtcWrdp8XpMkU82GS3LWZcvOcSSSbkm5O8naV1Snmd34gIL2zK4NyNG6dw51Q+4/hx3azxLz2hUHEsvNl5Y8FlpactN/NYarkkQEBAQVFn6rf9JCNvykh8Gt/P3K44VT2rfJC1k9IhUauEEQEHS2bqDQw2jG+AO98l35lzGsnfPb4rfDG1ISNRmwQEBAQEBAQcz5wqbk8SrG75y/8AmAP/ADLp9HbmwVn3fjoqc8bZJR5SWoQb3IbERTYhSyu1NEwa47myAxk9QDyexR9VTnw2rHl+Orbgty3iXTi5dbKlz7Y2GtgpA4XceWkH2RdsYPAnTPsq34Xh3mcnyRNVaduWFPaY3jvVzsgcs+RpjeO9Njllk4bSmoljhjI05ZGsb063G1+obexY3tyVm0+DKtJmYh1VQUjYYo4mCzY2NY0cGgAfBcne02tNp8VvEbRsyFi9EBAQEHNecTGxW180jTeNp5OPcWR6rjgXaTuohdNo8PosURPfvKqz35ro0pTSIPqKIvcGtF3OIaBvLjYeJXkzERvL2I3nZ1fh1KIoo4xsjjawey0D8FyV7c1pnzXMRtGzIWL0QEBAQEBAQUbnwwvk6yOcDmzRWJ+3FqP3SzuV7wvJvjmvlP5V+rr60SrhWaIICC/c1eWIrIBBK75xC2xvtkYNTXjeQLA8dfSue12lnFfmr7M/ZZ6fLz12nunTowdoB7FB3lIfnJN+qO4JvJsck36o7gm8mwIwNgHcE3k2fa8BAQEBBXGdnLUU0TqSB155G2kIP0UZGvqe4HUOgEndey0Gk57ekt2j7ouozcscsd1Gq+VwgIJdmswfynEYbi7ITyz/AGPM+/o9xUPXZfR4Z856fz5JGmpzX+Dotc2sxAQEBAQEBAQRPObk+a2he1gvLEeVj3ktB0m9rS4ddlL0Wf0WWJntPSWnPTnps5yXSqoQEHtR1T4ntkicWPYbtc02II3LG1YtG09ntbTWd4XJkdnYjlAjr7RSbBMPoncXD9GfDq2Kl1HDbV64useXj/tYYtTFulu6y4JmvaHMc1zSLhzSHNI3gjaqyYmJ2lKid3ovAQEBAQeVVUsiaXyPaxjRcueQ1oHEnUF7Ws2naIeTMR1lVuWmdhrQ6LD+c7WDO4c1v8Np848Tq61a6bhsz62X6ImXVRHSqoJpXPc5zyXOc4uc4m5JJuST0klXMRERtCBM7vheggIOgM0mTZo6TlJBaWos9wI1tYB8m09hLva4LnuIZ/SZNo7R/JWmnx8tfinKgN4gICAgICAgICCiM7WRxpZjUwt+QmfdwA1Ryu1kcGuNyONxuV/w/VekryW7x94V+pw7TzQr1WKIICAg2GEY3UUhvTTyRXNyGnmk/aYea7tC15MNMntxuzrktXtKaYbngrI9UscMw32Mbu0g28FBvwzFPszMJFdXaO8N9S56mH6Wje31JWv+LWqPbhVv+Nvt/wBtkayvjDK/znpv2ao/4/7lj/4rJ/VH3Zfq6eTEqs9TB9FROPryhngGuWdeFT/yt9mM6yPCGhxLO9WyaomQwjeGmR/e42+6t9OGYo9qZlrtq7T2QrFsYnqnaVRM+Ug6tN1wPVbsb2BTseKmONqRsj2yWt3lgrYwEBAQT7NXkYayUVEzfm8TtQOyWRuxo3tBsT3b7V+v1Xoq8lfan7JWnw80809l9rn1iICAgICAgICAgIPCtpGTRujlaHse0tc12sEFZVtNZ3ju8mImNpUBl/kHJh7zJHd9M481+0x3OpknwDth610Ok1lc0bT7X5VufBNOsdkMU1HEBAQEBAQEBAQEBAQTfIDN/JXubLMDHTA63bHS29GPhvd3XOyDq9bXDHLXrb8JOHBNus9l+UVIyFjY4mhjGNAa1osAAuftabTvPdYxERG0PZYvRAQEBAQEBAQEBAQfEsQe0tcA5rgQWuAIIO0EHaF7EzE7wKpyyzShxdLh5DTtNO42b/tv9H1Tq4hW2m4lt6uX6/5Q8ul361VRiFBLTvMc8bo3ja14IPWN44jUrel63jes7whWpNZ2ljLJiICAgICAgICDOwjCJ6t/J08TpHdIaNQ4udsaOJK15MtMcb3nZlWlrTtC28js0zItGWvLZX7RC25ib659M8NnWqjUcSm3q4ukefj/AKTsWlivWyz2NAAAAAAsANQAGwAKqS36gICAgICAgICAgICAgICDCxXCYKpmhUQskb0B7QbHe07WniFnTJfHO9Z2Y2rFu6vsbzOQPuaWZ8J+o8cqzsNw4dpKscXFLx7cb/ZHvpKz26ITiWa3EIb6MbJhvieNnqv0T3XU6nEcFu87fH/SPbS3jsjdZgFVD9LTTs4mN9u+1lJrmx27Wj6tM4rx3hrnC23V1rax2l+aQ3obS+mMJ2AnqF15M7G0trRZMVk30dJO7jybmj3iAFqtqMVe9oZxhvPgk2F5pq+WxkEUI6dN+k7say4J7Qot+JYa9t5/nvbq6W8904wPNFSxWdUPfO7d9FH7oNz2uUHLxPJbpTp+UimlpHfqntBQxwMDIY2RsGxrGhre4Kvve153tO8pEREdIZCxeiAgICAgICAgICAgICAgICAgICAg85IGu85rT1gFexMw82efkMX6pnut/wDi95reZtD1jia3zWgdQAXkzMvdn2vAQEBAQEBAQEBAQEBAQEBAQEBAQEBAQEBAQEBAQEBAQEBAQEBAQEBAQf/Z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2" descr="data:image/jpeg;base64,/9j/4AAQSkZJRgABAQAAAQABAAD/2wCEAAkGBxQPDxEUEhQTFhUVFBgYEhgXFx0YGRwgFhUdFxUgFRoaHSggGBomHRQVIzEiJSorLi4uFyAzODMsNygtLisBCgoKDg0OGxAQGy4kICYsLDQsLC80LzQvNDI0LC8sNCwsLC83NCwsLC8sLywsLCwsLCwsLCw0LCwsLCwsLCwsL//AABEIAMIBAwMBEQACEQEDEQH/xAAcAAEAAgMBAQEAAAAAAAAAAAAABgcDBAUCCAH/xABGEAABAwICBQYJCwMDBQEAAAABAAIDBBEFIQYSMUGBBxMiUWFxFBYyU3KCkaHSF0JSYmSToqOxwfAjQ5IzssI0RGPR4ST/xAAbAQEAAgMBAQAAAAAAAAAAAAAAAwQCBQYBB//EADcRAAIBAwEGAwUIAgMBAQAAAAABAgMEESEFEhMxQVEVYaEGIlJxgTJCY5GxwdHhQ/AUI/FiFv/aAAwDAQACEQMRAD8AvF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Ghi+LxUbA+Z2q0u1RkSSduQAJ2ArGUlHmQ1q8KMd6bwiNx8otPz72Oa4Ri+rLt1rfVAuAdx7tii48clFbVo77i+XclGG4jHUxNkidrMdexsRsNjcHMFTRkpLKNhSqxqR3ovQ216SBAEAQBAEAQBAEAQBAEAQBAY6idsbS57g1oF3FxsB3krxvBjKSist4RC8U5QW6/N0cTpnnIEg2PotHSd7lBKv0ismrq7UWd2jHeZrso8Xq83ytp2ncDqngGgu9pCYqy5vBiqd9V1ct1GZugczv8AVrpnH1j73PKcF9ZGS2bUf2qrPXye/a5/5xXvA82e+GfiMfJ79rn/AJxTgebHhn4jHye/a5/5xTgebHhn4jHye/a5/wCcU4Hmx4Z+Ix8nv2uf+cU4Hmx4Z+Ix8nv2uf8AnFOB5seGfiMfJ79rn/nFOB5seGfiMfJ79rn/AJxTgebHhn4jHye/a5/5xTgebHhn4jHye/a5/wCcU4Hmx4Z+IzHPolHRN8ImqZnxxEOcwi4dYizfK3mw4rzhKPvN8jx2UaC4k5tpERxvSueeeV8csrI3jVazWsA21jkDa+3PbntUMqkm20zVXF9UnUbg2k+ht4ZIZ8IrGSEnmHxviJztrGxAv2a2X1lktabz0JqTdW0mpdMNEdoKGSoeGRMc9x3D9SdgHaVEk28I19OlOo92CyyzdGcKdTwPpqqoh/qNtHCCNZpdckg5FxuQct4yKtU4uK3WzobShKlB0qk1ryRj+T37XP8AzivOB5s88M/EY+T37XP/ADiveB5seGfiMfJ79rn/AJxTgebHhn4jHye/a5/5xTgebHhn4jHye/a5/wCcU4Hmx4Z+Izy7k+cPIrZge0H9nhecDzZ49mS6VGYnaOYnT5wVnODqe434B+s33hOHUXJmH/EvKf2KmfmeYtNaqkcGV9OQNz2jVJ7s9R/AhecWUXiSC2hWovFeH1X+4JnhOLw1bNeF4cN42EekDmFPGSlyNpRrwqrMHk3lkShAEAQGniuJR0sLpZTZrfaTuDRvJWMpKKyyOrVjSg5y5FbM8Jx6oNyY6dh9VvV6chHs7N9X3qr8jRLjX9TtFf79WWFguBw0bNWFgB+c45vd6Tv22K1GCitDdULanRWIIxaU434BTGcxmQNc0OAcGmzja+Y6yPavJy3Vk2VlaO6rKknhvJDX8rkVsqaQnte0D22Kj467G6XszW6zXqTzA8Q8KpoptQs5xocGk3IB2Z9oseKli8rJoLijwasqec4eDhaYaaDDJY2vhc9sjS4Oa8DMGxFiO1ufb2LCdTdeMF/Z+y5XsZOEksdzi0/KqyWWONlNIS97Wi7wM3Gw3HeViq6bxgu1PZ2pTg5ymtFnqWIpznT9QBAEAQBAEBgrKVk0bo5GhzHCzgd68aysMxnCM4uMuRUmnujzKGWMxE83IHENJuWllr57SOkNvaqdWCg9Dmdo2kaElucmdqlwB0OGCOVwhbM4S1UjvmMbbUY0bS8mxtuz7AZFDENdO5dhauFtuyeE9ZPy7fM4tdpQ2KMwYe0wx/Ok/uydpPzf17tijdTGkNCnVvFCPDoLC79WcfBHNNXAZdZwMrS6x6RJcLZnbnbtKwjjeWSrbtOtFy7l9LYHYhAEAQBAfhQEbi08oHf9w0djmvafY5oUfFh3Nk9kXi/xv6YZtYfjlHiPORRubMAOm0sda17fObYr1SjPQrXez61GK48MJ98ET0g0WkoH+FUDnANzezaQN9vps6wdn6QzpuD3oHNXFlO3fGoP6En0R0mZXxbmyt/1Gfo5vW0+73mWnUU0bCzvI3EfNc0SBSFwIAgKn0rxB+J17KeI9Br9RnUT/ceesAA8G5bVTqNzluo5y8qyurhUo8k8fyyzMIw5lLCyKMWa0cSd5PaSrcYqKwjfUaUaUFCPQ3F6Slccs+I6tPBADnI8vd3RjK/F4/xUFd6JHSezdDerSqvovV/0VRR05lkjjb5T3tY3vcQ0e8qvjOh19aoqdOU30TZ9MUlO2KNkbRZrGta0djRYfor60Pl1SbnJyfNvJSXKtiHPYk9oOULGxjvtru97reqqlV5kdz7P0OHab3WTb/Y88luHc/iUbiOjC10h7wNVv4nA+qvKSzP5GW3q/DtHHrJ4/cvVXDgjy94aLkgDtyQ9Sb5H4yQO2EHuN0DTXM9oeBAEBGNL9NIcNs0gyTEXbG02sNxe75o4E9ijnUUfmbPZ+yqt48rSPf8AjucPRLlEkrqoQup2taQ4lzXE6gaL3fcW1dgvltCwhVcpYwXto7FhaUOLxOXfr8jusw4V1UypkH9GIWpmn55vcyOH0bgao32BWW7vS3nyOQ4Sr1VVlyXL+f4OjVUsBlDp3Mc4G8bZHCzfQYcr/WIJz22yWbSb1Ln/ABuI95pv9EMbwaOqp3sLGElp5s2A1XW6JB3ZryUVJYIbi3hVg4tHD0S0UZQsMlTzLpda7XbmWHzXOtntzWFOlu6vmVrDZ/C+0syJbDO14uxzXDraQR7lMbKUXHRrBkQ8CAwzVcbPLexvpOA/UpkzjTlL7KbPccocLtII6wbj3IYtNaMw4jViCGWV3kxsc89zRf8AZeN4WTOlTdSagurwfNE8pke57s3OcXO7ybn3lUT6jTgoRUVySwW/yN4dqUcsxGcslgfqxiw/EXqxQWmTi/aOvv3Cpr7q9X/WCwFOc8VXpRROwmvjqIBZjyXNbu/8jD9U3uO/LyVUqLhy3kc9d03aV1Vp8n/rRZmHVjaiGOVhu17Q4cdx7Rs4K1F5WUb6nUVSKkuTNlemZyNK8R8Gop5Bk4NszvedVvsJvwWFSW7FsrXdXhUZSITyUYfrSzTEeQ0MZ3uzdxs0f5KC3jq2anY9LMpVH8izVaN+EBRXKniPP4lI0eTC1sY7wNZ3vcR6qp1XmR3uwKHDtFLrJt/sYOTiBhr2Syua2OBrpXucbNFui25O/WcDwSnjey+hntuclaunBZcmkl6k2xrlViYS2lidKRte67W5bwLaxHfZSSrrOImitvZ2pJZry3fLm/4/UqiuqnTSySP8qR7nu73Ek27M1BnOp2FGkqVONOPJLBavIxh2pTzzn+48Mb3Ri5I7y8j1VYoLRs5D2kr71aNJdFn6v+jT0z5SnBzoaEgAGzprA36+aByt9Y7d24rypV6RJ9m7ATiqlz9I/wA/waehWiLsVBqq2SV8esQwFxLn2PSOsfJYDlYbxutnjCnv6yJdp7SjYvgW0Un1eOX9nK0+wNuF1jPBXPY18Yc2zjrNNyHAO22yB271jOCg8RLmybp31B8dJtPtzJhyYaYS1TnU1Q7Xe1mtG87SAbODusi4se+6lpVG9Gabbmy6dulWpaJvDX8Gpyk6VVNFWtZTzloMTXPZqMcAS5wGbmk3IF/YvKk3GWEyXYuzaFzQcqseujyziYFp9XPns+QyktLYogxgD3u6MYJDQQATrHP5tliqssl682LaQpZit3D1eXouv8Eqi5OY3Qyy1j3S1L2uc5+uWMa4i+VtoB3nKw2AZLNUVzlzNTLblSM4wt1uwXJY1aI5T6SUuE07oaNraid4/rzOH9MnqaNr2jcMgb3uVGpxgsR1ZsZ7OuNo1OJc+7DpHrj+zxodimIV1TMI5na72WfI43ZE0uuS2MdHXNrNA7e8IOcm8My2lbWVrShvR0T0S5y+b547nD05wE0FVqOlMxewSF7hZ2ZIOtcm/k7brGcN145mw2VeK6o7yhu4eMLkbmhOldTSa0ELTLzo1YIybhry4AEdTba1xlu2Zr2E3HREO1NmUK2Ks3u4+0+6/nsdbTnRGeOlNXVVRmlBaHtI6I1yBaM3ysTuAv1LKpTaWZPJT2XtKjKv/wAejT3YvOH107/+kIwnFJaSVssLi1zTwI6nDe09ShT3dUb65tadxTcKiyv95H0PWYxHBS+ESnVZqBx6+kLgAb3G9rK85JLLPm9O2nVq8KCy84KixfTKsxSobDTl0TJHhsbGGxNztkeM+02yA69qrSqSm8I7Ghsq1saTq1veaWW3y+iO5jnJzT02HzSukkdNGwvLyQGlw3atthOW2+aylRiot9TX223K9a6jBRSi3jHl8yu8IxaajkEkDyxwOYHkutue3Y4d6hTceR01zaUriG5UWf1+hbPKBjutgrHjomqEYA6g4c48d1mkcVZqy9z5nH7Is8bQcXruZ9NP1KZVU7l6H0hozh/gtFTw72RtDvSIu/8AESr0FiKR8xvK3Grzqd2zprIrEd0+w8T4fN9KMc431M3fh1goqscxZR2hS4lCXlqcXkpxHWhmhJ/03BzO5+0D1gT6ywt5aYKuyKuYOD6E8Vg3BDOVSXVomD6UzQeDXH9QFBXfumr2vLFBLuz1yWRatC4/SmcfY1rf2XtD7J7smOKGe7JipjZmKrqBFG97smsaXO7mi5/RDKEHOSiubPmasqTNLJI7ynvc93e43P6qhnOp9Ro01SpxguiSLB5NNDIauI1FQHOaJC2Nl7NOqBdzrZnMkW2ZHapqVNSWWc5tvatWhU4NHTTV9dehLOUB8dDhUzYmMj5y0TQ0Bo6flbPqB6kqYjDQ0+yYzub2Lm28avPl/eCjFUO/LZ0gndhmj9PCy7ZJmhriNo5wGSX9S31lYl7tNI42zgr3acqktUsv8tF/JVVNCZHsY3ynuDW97jYe8qv5HX1JqEHN8ksn0thlE2ngiiZ5MbA0cBa57Tt4q+lhYR8vrVZVakqkubeSm+VuvEuI6gNxDE1h9IkvPuc0cFVrPMjtfZ6i4Wu8/vP+j3yQUrn4gXjyY4nFx7XWa0ccz6qUV7xj7R1FG1Uerf6HA0zxDwnEKmTcZC1vczoNt3ht+Kxm8ybNjsuhwbSEPLP56kn5HMK5yqlncMoWWb6UmVx3NDv8lnRWXk1XtJcuFGNJfeevyX9lp6QVwpqSolPzI3EA7zbojibBWJPEWzk7Wi61aFNdWj5rVFH1Au3kjw7msP5wjpTSOd22adRvDouPrK1RXu5OE2/X4l1u9IrH7srTT/EfCcSqXA3a13Nt7o+ibesHHioJvMmzqNj0ODaQXV6/n/R2uR7DucrnykZQxm3Y6Q6rfwiRZ0V72Sj7R19y3VNfefov7wd7lpxDVip4B895kd3MGq2/eXn/ABWVd8ka/wBmqGak6r6LH5lX4ZRmoniiF7ySNZl9ZwF/eoMZ0OruKqpUpVH0TZOuWLEiaiGmbkyJgeR1udcD2NGXpFTVnrg5/wBnLdcOVd828f78zh8nmANr6tzJHSNayJz7sIa6+s1oFyD9I+xYU4bzwy/tm9la0E4JNt41LGfyZ0rhYy1ZHUZQR/sU3Bj5nMrbtwnlRj+RiPJVRfTqP82/AnBiZ/8A6K7/APn8v7Iryt1DWS0tKy+pTwjL0rNF+0NjH+SjrPVRNv7PU3KNSvLnJ/7+pG9CsO8JxCmj3c4HP7o+mb9+rbisILMkjZ7Ur8G0nLywvrofRKunzgIDDWxB8UjTscxwPEWXj5GM1mLRVXJbLauI+lC4ewtI/Qqpb6Swc7sl4rteRbauHSEK5Vo70cR6pxfix4/9KC4Xur5mq2uv+lPzMnJbNrULm/QmcPaGu/dKD90y2TLNDHZsmKnNmRHlRxHmMMlANnSlsTfWzf8Aha4cVFWeIG32JQ4t5HtHX8uXrgolVD6AfRehuH+DYfTR2sRGC70n9N3vcVdgsRSPmm0K/GuZz8/TkQDlpxG8lNTg+S0yvHpHVZ/tf7VDXeqR0Ps1Q0nWfyX6v9iCaO4f4VWU8O58jQ70b3f+EFRRWWkdBfVuDbzqdl/56lwcqWCvqqEGJpc+F+vqjaW2IdYbyAQfVVmtHMdOhxew7uNC5994UljJUGjcrWVtK55Aa2eIuJ2ACQEk9gVaD95HZ30ZTtqijz3X+heelulEWH05eS10jh/RZfNx3E9TBvP7kK3Oe6snBWGz6l3VUUsLq+39lEQQTV1QQxrpZZHFxttJcbuJ3AZ7TkFTSbZ38p0bWkt54ilguDD8LbgeE1DyQZubLpHDYXkasbQfoguAHeTvVpR4cGzi61xLaV7GP3c4S8urKRCqI70vHkmoOaw1r98z3PPcDqN9zL8VborETgtvVuJeNfCkv3NXlixHm6JkQOc0gv6MfSP4tReV37uCX2dob9y5v7q9Xp/JTUbC4gNFySAB2nIKqdtKSinJ9D6Jmc3DsONtlPT5dpYyw4k/qr2kI/I+axUru615yl+rPnVziSSTcnMnrvtuqJ9LiklhF0cj+H83QOlO2aQkeizoD3h54q1QXu5OH9oa2/dbnwr9dSBcp+Ic/icoGyINib6ubvxOcOChqvMzoNhUOFZp9Za/79DNyUUHPYkxx2QsdJxtqN9778F7SWZfIw9oK3DtHH4ml+51OWLB3tqGVIBMbmNY4j5rmk2v1Agi3aCva0XnJU9nLqHDdBv3s5XmRzQLSBuH1gkeCY3tMcltoBIIcBvsWjgSsIT3Xk2e17GV3Q3YfaTyv4Lam0+oGM1vCAeoNa4u9lsuNlZdWC6nHx2Peylu8N/t+Zh0b0kqcQqNdlPzdHYjXkNnuPzSwC4I3WGWZ6VxZeQnKT5aGV5Y0LWnuynmp2XJfP8A36FP6W4h4VX1MozDpCG+izoM9zQq0nmTZ2mzaHBtYQ8tfrqTHkXw/WnqJz8xgY3vebu9zB/kpaC1bNL7S18QhS7vL+mhbisnIBAYK6YRxSOOxrHOPAErx8jCo8RbfYqnkujvX3+jC8+9o/dVKH2jndkrNdvyZbquHSnB03oTPQTtG1rddvqHWNu8Ajio6scxZUvqfEoSSIVyW4oI6iSFxylF2eky+XFpP+KgoSw8Gp2TW3Zum+paatnQnPxjBIKxrW1EYkDTdoJIseBCxlFS5li3uqtu3KlLDZznaD0BH/TR/iH7rHhQ7FhbWvF/kZ3KanbExjGCzWNDWi5Ng0WAuczkFJgozk5ycpc2cvEdF6Spl52aFr32AuS7YNmV7e5YOEW8tFqjf3FGG5Tm0jHFofRMex7aeNrmODmkXFi03ByPWipxTykey2ldSi4Oo2nzyd1ZlIjeMaD0VW4vfFqvO10ZLCe8DIntIUcqUZc0bG32tdUFuwlp2epz4uTGhBuRK7sMh/4gFYqhAsvb941o0vkiTYXhEFI3VgiZGN+qMz6R2u4qRRS5Grr3NWvLeqSb+ZyNPMUpqemaKuJ8sUjw3VbbaBrAnpNy6O5Y1JRS94ubLt69ar/0SxJLOfQiMFVhb2Aswurc07HNhLgd2Tg/NRZp/C/yNvOntCMsSuIp9t79sEz0JqoJKX/8sUkUTZHtDX7b3u+3ScbXcRt2gqam01oaXaNOtCt/3SUpNLVehuYxo/T1hYaiISFl9S5ItfbsI6h7F7KEZcyG3vK9vlUpYzzNF+g1ARY00fAuHvBWPCh2J1ta8X+RnYr6COoidFK0OjdYOab52II2Z7QFm0msMp0qs6U1ODw11OQ3QmgAt4LHxuT7SbrHhw7Ft7UvG88RnVwvDIqWPm4GBjLk2BJzO3aSslFJYRVr16leW/UeWQLGZ8Khr3wSUb3zOkaCRZwc6Wzt8mRu/PIKGXDUsNam+t4bRqWqqwq4gk/yX0JjhmjFLSy87DC1j9UtuC7YbXyJtuCkUIrVI09a/uK0NypNtHUnia9pa9oc1ws4EXBHUQdqzKsZOLynhkVquTigkcSInMvuY9wHAEkDgonRgbanty9gsb2fmjZwzQOhp3BzYA5w2GQl/sDuj7l6qUV0Iq+17ussSnheWhI9UWtutZSGtzrkj8eg9A29qWPjc+y5yUfCh2NhLat4/wDIzfwnAKekc8wRNjLwA/VJz1b2yJsPKKyjFR5EFe7rV0lVlnHI6ayKwQEU5R8VEFE6MHpzdAD6u2Q91svWChrSxHHc12066p0XHq9Dkck1AQ2eY7yI28Ok79W+xYW65sq7HpYUp/QsJWTdn4QgKU0owp2HVp1Ltbrc5A4bhe4A7WnL2dao1I7ktDlLujK2rZj80WdolpGyuhByErR/VZ/yb9U+7YrVOamjf2d3GvDPXqjvKQuBAEAQBAEAQBAY5Z2s1dYgax1W3Nrk7AOsoeOSXMqXlmr9epggFzzbC4gdchsMuuzB/kq1d6pHY+zdFRpTrPq8fkSXAKqvpRR0z6JjYujGZBJr2DW3c5wbexNjtyuVlFzWI40NVd07OtxK0arctXjGOvmamkGmMjq1tDh4Y17pNWSXVDrOJvJqt2HVzJJvsOS8nUed2JNabLgrd3V1nCWVHv2y/Poael+P1WEVUAbUvna6PWkZK1mfSIyLGgtBsbdVt68qTlBrUm2dZUL+jNuG609Gs/u9ST6Y6YNw+mje1utLMP6TDkNgJc/sFxlvJ4iWdTdRrNnbMld1XFvEY83/AAR6tq65mFOrpKt7JTqOjjayMRhr3ta0EFhJJDr7cslG3Pc3my/TpWkr1WsKeY6ptt5ylz54Oxolphz+Gy1NSADAXNkLRYO1WhwsNxOsBbrWcKmY7zKm0NmcK7jQpa72MHI0dxWvxd08rZxSwx5MDGNfd1rgOLxc2BBOwG4yCwi5z1zhFy8trOwUabhvzfPLa08sehGNAw/EMZbNLYkF08ltmQs23YHOZ7FhT96eWbXau5abP4UOTwl+r/c7ulGnczcQdTsk8GhjfqSSc3zj8vKOqQcuqwvbPfZZTqvewtDX2Ox6crXjtb8mtFnCJZo218r2yx4gamCxDmFkYOtbo3LWgtt1EKWCec72Uai83YJ05UdyXfL5fX9STqQ1oQBAEAQBAa2I18dPE6SVwaxozP6ADeT1LxySWWYVKkacXKTwimsZxGXFKwaoN3EMhZ1Ddf3kn9gqMpOpI5avVnd1tPoi38Dw1tJTxwt2MbmesnNx4klXYR3Vg6ehSVKmoLob6yJQgOTpLgTK6AxuycM43b2n9x1hYTgpLDK11bRrw3X9CnqmnqMOqbHWjkZm1w2EdbTsc0//AAhUmpQZzEoVbWp2ZPdH+UOOQBlUObd9MAlh7xtb7x2hWIV0/tG5ttqwlpV0ffoTWmqWStDo3Ne07C0gj2hTpp8jaxnGSzF5Mq9MggCAIDUr8Sip23lkYwfWcBfuG08F45JcyOpVhTWZPBGZdMzUSc1QRGV+97wWxt7Tvt327LqHi5eIIoO/4ktyhHL79Dt4ThBjPOzvM05Fi85BoO1sTdjG+87+ySMcavVlulRcXvTeZd/4K6fgNTVY5z0sErYfCL6xblqxD+nfqB5tv+Sg3ZOplrTJ2qvaFDZvChNOW7y83z/LJbStHJFU4dgM2G4u6eSGaWEmUsfEwyHpg2u1uYOdj3qtGDhPONDq617SvLBUozUZLGU3jl5mUaL1OL4gamqjMEAIDWP8stb5LbbRfMkn6RtdNyU5ZeiMfEKFha8ChLem+bXLL6/wbXKrovPVOhmp2F4Ywscxu0Z3BaN+2xtnkFlWg5aoi2FtCjQUqdV4y8p/yeNKW1WKRQUtNTTRxt1TK6ZvNC7W2aOlmWjPYDc2tsXk96eEke2DtrKcq9aopS1wo6/U7NVodzeDSUcJ1pCA8u2a7w4PPcDqhovsFlnw8Q3UUobT3r9XNRaZ/JciP4K2uhwqWljpJWSjnNaR1gCHn+2L3c+xt1AC98rKOO+obuC/dO0qXsa86qcdNF5d+y69+hs8mWBT0TKyWWF4k1AImGwLtUOcQDszOqOCyowcc5RHtu9pXUqcKcsx6s9Y/VwVzCJ8LruftZpbFY33Wlac2jtBHYkmpLWLyeWlOrbSzSuIbvz/AG7mXkt0UnozLNUDUL2BrY73Nr31n2yByyG3MpRpuOrPNubRpXO7Tpa46/wWEpznggCAID8LrC5QZIzjenFNTAhruef9FhuPWfsHC57FFKtGJQuNo0aWieX5FaY1jc+Iyt1rnO0UbAbC/UNrndqqym5s0Fe5q3M8P6IsTQbRTwNvOygGdw2bQwHcDvcd54DrNmlT3dXzN5s+y4K3pfafoS5TGyCAIAgNDF8Iiq49SZgcNx2EHradoKxlFSWGRVqEK0d2ayVxjfJ7NES6nPPM3DISDhsdw9irSoNctTQ3Gyqkdaeq9SK3mpX/AN2F/rRu/YqHWL7Gu/7aT6p/kdSDTGtZsncfSDXe8i6zVWfcsR2jcL7xn8e67zw+7Z8K940+5n4pcd/RH47TquP94fds+FecafcPady+vojHHi+IVh1WSVD+vm7gcSwAAd6b1SR4q93W0Tb+R0qbQ7m/6uIzthac9XWBkd2Xzz7tYrJUus2TxsN337mWPLqZK3TRlOzmcOjEbAc5HC7ndoB297rnsC9dVJYgjKptGNJblusLuc7x7rvPD7tnwrHjT7lfxS47+iHj1XedH3bPhTjT7jxS47+iHj3XeeH3bPhTjT7jxS47+iHj3XedH3bPhTjT7jxS47+iHj3XedH3bPhTjT7jxS47+iHj3XedH3bPhTjT7jxS47+iHj3XedH3bPhTjT7jxS47+iHj3XedH3bPhTjT7jxS47+iHj1XedH3bPhTjT7jxS47+iHj1XedH3bPhTjT7jxS47+iHj3XeeH3bPhTjT7jxS47+iHj3XeeH3bPhTjT7jxS47+iHj3XeeH3bPhTjT7jxS47+iHj3XeeH3bPhTjT7jxS47+iHj3XeeH3bPhTjT7jxS47+iMcumtc7++R3MYP+K84s+5i9pXD+9+hyqvEpqg2klkkucg5xI4N2exYOTfMrzrVav2m2dfBtC6qpsSzmmfSkBb7G+UfcO1ZxpSfkWqGzq1TVrC8yydHNFoKEXaNeQjOR23tDR80d3G6tQpqJvbayp0Fpq+53lIXAgCAIAgCAIDFUU7JBZ7WuHU4Aj2FeNZMZRjJYaycmfRGiftp4x6N2f7SFg6UOxXlZUJc4IwDQehH9j8b/iXnBh2I1s63X3Tbp9GKSO2rTxXGwlocfa66yVOK6E0bShHlFHRlpmuYWZtafoEsI7i0gjgssEzgmsfocSXQqjeS50TnE7S6WQniS5YOlF9CpLZ9CTy1n6s8eItD5n8x/wAS84MOxj4bbfD6seItD5n8x/xJwYdh4bbfD6seItD5n8x/xJwYdh4bbfD6seItD5n8x/xJwYdh4bbfD6seItD5n8x/xJwYdh4bbfD6seItD5n8x/xJwYdh4bbfD6seItD5n8x/xJwYdh4bbfD6seItD5n8x/xJwYdh4bbfD6seItD5n8x/xJwYdh4bbfD6seItD5n8x/xJwYdh4bbfD6seItD5n8x/xJwYdh4bbfD6seItD5n8x/xJwYdh4bbfD6seItD5n8x/xJwYdh4bbfD6seItD5n8x/xJwYdh4bbfD6seItD5n8x/xJwYdh4bbfD6seItD5n8x/xJwYdh4bbfD6syxaF0TdkDT3ucf1cveFDsZxsLdfdOpR4ZDB/pRRs9FgHtIGayUUuSLEKNOH2YpG2siQ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D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78280" y="18143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GMIPowerpointTitl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3528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slon 3 LT Std" charset="0"/>
                <a:ea typeface="Caslon 3 LT Std" charset="0"/>
                <a:cs typeface="Caslon 3 LT Std" charset="0"/>
              </a:rPr>
              <a:t>SaskOats</a:t>
            </a:r>
            <a:r>
              <a:rPr lang="en-US" sz="4000" b="1" dirty="0">
                <a:solidFill>
                  <a:schemeClr val="bg1"/>
                </a:solidFill>
                <a:latin typeface="Caslon 3 LT Std" charset="0"/>
                <a:ea typeface="Caslon 3 LT Std" charset="0"/>
                <a:cs typeface="Caslon 3 LT Std" charset="0"/>
              </a:rPr>
              <a:t> AGM 2021</a:t>
            </a:r>
          </a:p>
        </p:txBody>
      </p:sp>
    </p:spTree>
    <p:extLst>
      <p:ext uri="{BB962C8B-B14F-4D97-AF65-F5344CB8AC3E}">
        <p14:creationId xmlns:p14="http://schemas.microsoft.com/office/powerpoint/2010/main" val="24458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"/>
    </mc:Choice>
    <mc:Fallback xmlns="">
      <p:transition spd="slow" advTm="37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76FD6-C301-4269-8011-F76CD4DBF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 lnSpcReduction="10000"/>
          </a:bodyPr>
          <a:lstStyle/>
          <a:p>
            <a:r>
              <a:rPr lang="en-CA" dirty="0"/>
              <a:t>New crop values for 21-22 are already pushing close to old crop prices</a:t>
            </a:r>
          </a:p>
          <a:p>
            <a:r>
              <a:rPr lang="en-CA" dirty="0"/>
              <a:t>Pricing for new crop at $3.50+ should be taken advantage of</a:t>
            </a:r>
          </a:p>
          <a:p>
            <a:r>
              <a:rPr lang="en-CA" dirty="0"/>
              <a:t>Strong oat prices will most likely lead to increased acreage this spring</a:t>
            </a:r>
          </a:p>
          <a:p>
            <a:r>
              <a:rPr lang="en-CA" dirty="0"/>
              <a:t>Substantially increased acreage would point to lower pricing later in the crop year</a:t>
            </a: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318B69-9276-43CA-AFA5-EA7E11EF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9863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06F2F0-97CD-4405-9331-70EA17531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CA" dirty="0"/>
              <a:t>What to watch…</a:t>
            </a:r>
          </a:p>
          <a:p>
            <a:pPr lvl="1"/>
            <a:r>
              <a:rPr lang="en-CA" dirty="0"/>
              <a:t>Barley and wheat pricing and new crop acreage</a:t>
            </a:r>
          </a:p>
          <a:p>
            <a:pPr lvl="1"/>
            <a:r>
              <a:rPr lang="en-CA" dirty="0"/>
              <a:t>Corn prices in the US</a:t>
            </a:r>
          </a:p>
          <a:p>
            <a:pPr lvl="1"/>
            <a:r>
              <a:rPr lang="en-CA" dirty="0"/>
              <a:t>Ending stocks estimated to be approx. 550,000MT, below the 650,000MT average</a:t>
            </a:r>
          </a:p>
          <a:p>
            <a:pPr lvl="1"/>
            <a:r>
              <a:rPr lang="en-CA" dirty="0"/>
              <a:t>Demand could slow if COVID restrictions ease off as consumers will be eating less at home</a:t>
            </a:r>
          </a:p>
          <a:p>
            <a:pPr lvl="1"/>
            <a:r>
              <a:rPr lang="en-CA" dirty="0"/>
              <a:t>USDA final production very bullish wheat, soy, corn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marL="457200" lvl="1" indent="0">
              <a:buNone/>
            </a:pP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7CFED-DB80-425F-82D1-D81DC4F4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FBB54-9711-45BE-8C49-D54151EC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3A45D2-025F-4AC3-8915-57185E9D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0427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4F23-344A-4183-BCFB-FBEDA742205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048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prstClr val="white"/>
                </a:solidFill>
                <a:latin typeface="Avenir Next Medium"/>
                <a:cs typeface="Avenir Next Medium"/>
              </a:rPr>
              <a:t>Yorkton, SK</a:t>
            </a:r>
            <a:r>
              <a:rPr lang="en-US" sz="4400">
                <a:solidFill>
                  <a:prstClr val="white"/>
                </a:solidFill>
                <a:latin typeface="Avenir Next Medium"/>
                <a:cs typeface="Avenir Next Medium"/>
              </a:rPr>
              <a:t>, Canada</a:t>
            </a:r>
            <a:endParaRPr lang="en-US" sz="4400" dirty="0">
              <a:solidFill>
                <a:prstClr val="white"/>
              </a:solidFill>
              <a:latin typeface="Avenir Next Medium"/>
              <a:cs typeface="Avenir Next Medium"/>
            </a:endParaRPr>
          </a:p>
        </p:txBody>
      </p:sp>
      <p:pic>
        <p:nvPicPr>
          <p:cNvPr id="2" name="YKT2016 2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7" y="197126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5"/>
    </mc:Choice>
    <mc:Fallback xmlns="">
      <p:transition spd="slow" advTm="107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9DFA01C-8FD9-4507-88EE-039C9FC32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42" y="3429000"/>
            <a:ext cx="8204715" cy="289560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2020 saw oat acres rise 6.5% to 3.8 million</a:t>
            </a:r>
          </a:p>
          <a:p>
            <a:r>
              <a:rPr lang="en-US" dirty="0" err="1"/>
              <a:t>Sask</a:t>
            </a:r>
            <a:r>
              <a:rPr lang="en-US" dirty="0"/>
              <a:t> acreage was up 3.3% over 2019</a:t>
            </a:r>
          </a:p>
          <a:p>
            <a:r>
              <a:rPr lang="en-US" dirty="0"/>
              <a:t>Some analyst reports in August predicted a bumper crop that never transpired</a:t>
            </a:r>
          </a:p>
          <a:p>
            <a:r>
              <a:rPr lang="en-US" dirty="0"/>
              <a:t>Hot and dry weather in late July/early August really took a toll on yields and test weight in many areas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6643EB-EC9A-4126-B636-A3054859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672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10B61-20CC-46E2-A71C-AE274D312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r>
              <a:rPr lang="en-US" dirty="0"/>
              <a:t>Canadian oat production up 8% over 2019</a:t>
            </a:r>
          </a:p>
          <a:p>
            <a:r>
              <a:rPr lang="en-US" dirty="0"/>
              <a:t>19% over the 5 year average at 4.576MMT</a:t>
            </a:r>
          </a:p>
          <a:p>
            <a:r>
              <a:rPr lang="en-US" dirty="0"/>
              <a:t>In 2010 production was just 2.451MMT</a:t>
            </a:r>
          </a:p>
          <a:p>
            <a:r>
              <a:rPr lang="en-US" dirty="0"/>
              <a:t>We have nearly doubled oat production in 10 years and are still chasing demand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0E554C-7334-4E79-ABEE-5C942D795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037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342C9-934E-4555-B24F-4B64E05AE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Biggest reasons for huge demand increase for oats are oat milk and gluten free products</a:t>
            </a:r>
          </a:p>
          <a:p>
            <a:r>
              <a:rPr lang="en-US" dirty="0"/>
              <a:t>The 2 work hand in hand as many of the oat milk products are also gluten free</a:t>
            </a:r>
          </a:p>
          <a:p>
            <a:r>
              <a:rPr lang="en-US" dirty="0"/>
              <a:t>Oat milk demand has doubled YOY for the past 3 years</a:t>
            </a:r>
          </a:p>
          <a:p>
            <a:r>
              <a:rPr lang="en-US" dirty="0"/>
              <a:t>Appears to be slowing with </a:t>
            </a:r>
            <a:r>
              <a:rPr lang="en-US" sz="3500" b="1" dirty="0"/>
              <a:t>just</a:t>
            </a:r>
            <a:r>
              <a:rPr lang="en-US" dirty="0"/>
              <a:t> a 50% increase projected for 2022</a:t>
            </a: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53D6C4-7C7B-4B78-B72A-0E6DE2A3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1467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D1E5A-36E3-48E3-B5C9-0ED99DAAF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en-US" dirty="0"/>
              <a:t>New oat milk products such as coffee creamers helping to drive demand</a:t>
            </a:r>
          </a:p>
          <a:p>
            <a:r>
              <a:rPr lang="en-US" dirty="0"/>
              <a:t>Outlets such as Starbucks and high end coffee shops are all on the oat milk bandwagon as baristas say they prefer it to other non dairy alternatives</a:t>
            </a:r>
          </a:p>
          <a:p>
            <a:r>
              <a:rPr lang="en-US" dirty="0"/>
              <a:t>Sustainability… </a:t>
            </a: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B95502-2FDB-4143-AC9C-32CB548C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50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6FA62-7D48-4307-BEF1-BE19246C6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dirty="0"/>
              <a:t>Other oat milk based products such as whipped cream, cream cheese, sour cream, and cheese are coming soon</a:t>
            </a:r>
          </a:p>
          <a:p>
            <a:r>
              <a:rPr lang="en-US" dirty="0"/>
              <a:t>Oat milk ice cream and yogurts are already available in some areas and are very popular</a:t>
            </a:r>
          </a:p>
          <a:p>
            <a:r>
              <a:rPr lang="en-US" dirty="0"/>
              <a:t>Sky is the limit on growth with these products</a:t>
            </a: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E4ACDB-577F-4633-9E28-02EC884F5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121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C41B9-D33D-41B0-999A-DBF65B82C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/>
              <a:t>Canadian oat exports are on a record pace in 20-21 and continuing to climb</a:t>
            </a:r>
          </a:p>
          <a:p>
            <a:r>
              <a:rPr lang="en-CA" dirty="0"/>
              <a:t>Excessive drought in Chile is the main driver of the export demand outside of the US</a:t>
            </a:r>
          </a:p>
          <a:p>
            <a:r>
              <a:rPr lang="en-US" dirty="0"/>
              <a:t>US production was up 23% from 19-20</a:t>
            </a:r>
            <a:r>
              <a:rPr lang="en-CA" dirty="0"/>
              <a:t>, but that is still small in comparison to Canadian production (just over 1MMT vs over 4.5MMT)</a:t>
            </a:r>
          </a:p>
          <a:p>
            <a:endParaRPr lang="en-CA" dirty="0"/>
          </a:p>
          <a:p>
            <a:endParaRPr lang="en-CA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030350-08FF-47BC-98A6-DB5EFDCB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17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7E2FB8-FA57-4EFA-98A0-CA2639B2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March 2021 Oat Futures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6BBDE11-68C9-4FCE-B49B-16274852205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64633" t="20576" r="13823" b="29218"/>
          <a:stretch/>
        </p:blipFill>
        <p:spPr bwMode="auto">
          <a:xfrm>
            <a:off x="1293688" y="1828800"/>
            <a:ext cx="6556623" cy="4297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31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E9684-7047-426C-B233-5066160A2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 lnSpcReduction="10000"/>
          </a:bodyPr>
          <a:lstStyle/>
          <a:p>
            <a:r>
              <a:rPr lang="en-CA" dirty="0"/>
              <a:t>Pricing opportunities</a:t>
            </a:r>
          </a:p>
          <a:p>
            <a:pPr lvl="1"/>
            <a:r>
              <a:rPr lang="en-CA" dirty="0"/>
              <a:t>Much like 19-20, supplies are very tight</a:t>
            </a:r>
          </a:p>
          <a:p>
            <a:pPr lvl="1"/>
            <a:r>
              <a:rPr lang="en-CA" dirty="0"/>
              <a:t>Unlike 19-20, buyers and millers are more aware of the supply crunch, leading to higher prices earlier in the crop year</a:t>
            </a:r>
          </a:p>
          <a:p>
            <a:pPr lvl="1"/>
            <a:r>
              <a:rPr lang="en-CA" dirty="0"/>
              <a:t>Producers should be taking advantage of traditionally high prices</a:t>
            </a:r>
          </a:p>
          <a:p>
            <a:pPr lvl="1"/>
            <a:r>
              <a:rPr lang="en-CA" dirty="0"/>
              <a:t>Minneapolis oat price offers trading at highest level since Nov 2014</a:t>
            </a:r>
          </a:p>
          <a:p>
            <a:pPr lvl="1"/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6113F0-90C6-4C73-93F5-EF652C33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033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33890</TotalTime>
  <Words>502</Words>
  <Application>Microsoft Office PowerPoint</Application>
  <PresentationFormat>On-screen Show (4:3)</PresentationFormat>
  <Paragraphs>55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ACaslon Regular</vt:lpstr>
      <vt:lpstr>Arial</vt:lpstr>
      <vt:lpstr>Avenir Next Medium</vt:lpstr>
      <vt:lpstr>Calibri</vt:lpstr>
      <vt:lpstr>Caslon 3 LT Std</vt:lpstr>
      <vt:lpstr>Garamond</vt:lpstr>
      <vt:lpstr>Garamond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2021 Oat Futures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Snyder</dc:creator>
  <cp:lastModifiedBy>Scott Shiels</cp:lastModifiedBy>
  <cp:revision>535</cp:revision>
  <dcterms:created xsi:type="dcterms:W3CDTF">2013-05-10T05:13:15Z</dcterms:created>
  <dcterms:modified xsi:type="dcterms:W3CDTF">2021-01-12T21:00:50Z</dcterms:modified>
</cp:coreProperties>
</file>